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0" r:id="rId3"/>
    <p:sldId id="259" r:id="rId4"/>
    <p:sldId id="271" r:id="rId5"/>
    <p:sldId id="278" r:id="rId6"/>
    <p:sldId id="279" r:id="rId7"/>
    <p:sldId id="269" r:id="rId8"/>
    <p:sldId id="281" r:id="rId9"/>
    <p:sldId id="272" r:id="rId10"/>
    <p:sldId id="277" r:id="rId11"/>
    <p:sldId id="266" r:id="rId12"/>
    <p:sldId id="273" r:id="rId13"/>
    <p:sldId id="274" r:id="rId14"/>
    <p:sldId id="276" r:id="rId15"/>
    <p:sldId id="275" r:id="rId16"/>
    <p:sldId id="265" r:id="rId17"/>
    <p:sldId id="280" r:id="rId18"/>
    <p:sldId id="264" r:id="rId19"/>
    <p:sldId id="268" r:id="rId20"/>
    <p:sldId id="260" r:id="rId21"/>
    <p:sldId id="26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老 甲鱼" initials="老" lastIdx="2" clrIdx="0">
    <p:extLst>
      <p:ext uri="{19B8F6BF-5375-455C-9EA6-DF929625EA0E}">
        <p15:presenceInfo xmlns:p15="http://schemas.microsoft.com/office/powerpoint/2012/main" userId="8e706fe32cce4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F4B183"/>
    <a:srgbClr val="F8CBAD"/>
    <a:srgbClr val="8FAADC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77520" autoAdjust="0"/>
  </p:normalViewPr>
  <p:slideViewPr>
    <p:cSldViewPr snapToGrid="0">
      <p:cViewPr varScale="1">
        <p:scale>
          <a:sx n="89" d="100"/>
          <a:sy n="89" d="100"/>
        </p:scale>
        <p:origin x="17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24740E-8F52-4821-8A8D-03DDEC038A3B}" type="datetimeFigureOut">
              <a:rPr lang="zh-CN" altLang="en-US" smtClean="0"/>
              <a:t>2023-08-07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A662-60CA-45D5-8BB1-0A7D21FB8F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815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Noise reduction and signal reconstruction.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26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Let's take a look at the results.</a:t>
            </a:r>
          </a:p>
          <a:p>
            <a:pPr algn="l"/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These two charts are HR Estimation and RR Estimation respectively. </a:t>
            </a:r>
          </a:p>
          <a:p>
            <a:pPr algn="l"/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The horizontal axis represents Estimate values, and the vertical axis represents Real Values.</a:t>
            </a:r>
          </a:p>
          <a:p>
            <a:pPr algn="l"/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Let's start with the chart on the left.  </a:t>
            </a:r>
          </a:p>
          <a:p>
            <a:pPr algn="l"/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Blue points indicate results without using the (ETSA), </a:t>
            </a:r>
          </a:p>
          <a:p>
            <a:pPr algn="l"/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while yellow points represent results with ETSA applied. </a:t>
            </a:r>
          </a:p>
          <a:p>
            <a:pPr algn="l"/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It's evident that there's a significant improvement, as the orange points are much closer to the line f(x) = x.</a:t>
            </a:r>
          </a:p>
          <a:p>
            <a:pPr algn="l"/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Let look at the chart on the right, the linear interpolation appears a bit rough, but overall, this method also works.</a:t>
            </a:r>
          </a:p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956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Results of "HR &amp; RR Estimation with Inaccurate HR Peaks Detection."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Let's focus on the left image. Even with inaccurate peaks detection, ETSA still can optimize the estimation.  You can see the yellow points are more close to the gray line.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This method can be widely applied.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r>
              <a:rPr lang="en-US" altLang="zh-CN" dirty="0"/>
              <a:t>From the comparison, We can see </a:t>
            </a:r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ccurate Detection of HR peaks is the core of the algorithm.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173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Below is the section about signal segmentation. I'm still using the algorithm I mentioned last week, "Sliced by margin," so I will not go into further detail about it.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458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After slicing the signals, we need to stack them. 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Last week, I used the averaging method. Then, Professor Song, you provided us a paper.</a:t>
            </a:r>
          </a:p>
          <a:p>
            <a:endParaRPr lang="en-US" altLang="zh-CN" dirty="0"/>
          </a:p>
          <a:p>
            <a:r>
              <a:rPr lang="en-US" altLang="zh-CN" dirty="0"/>
              <a:t>This paper mentioned using clustering for obtaining the template signal. </a:t>
            </a:r>
          </a:p>
          <a:p>
            <a:endParaRPr lang="en-US" altLang="zh-CN" dirty="0"/>
          </a:p>
          <a:p>
            <a:r>
              <a:rPr lang="en-US" altLang="zh-CN" dirty="0"/>
              <a:t>However, the specific type of clustering is not mentioned in the paper.</a:t>
            </a:r>
          </a:p>
          <a:p>
            <a:r>
              <a:rPr lang="en-US" altLang="zh-CN" dirty="0"/>
              <a:t> </a:t>
            </a:r>
          </a:p>
          <a:p>
            <a:r>
              <a:rPr lang="en-US" altLang="zh-CN" dirty="0"/>
              <a:t>I tried two clustering methods: K-means and hierarchical clustering.</a:t>
            </a:r>
          </a:p>
          <a:p>
            <a:endParaRPr lang="en-US" altLang="zh-CN" dirty="0"/>
          </a:p>
          <a:p>
            <a:r>
              <a:rPr lang="en-US" altLang="zh-CN" dirty="0"/>
              <a:t>Let's make a comparison between K-means and hierarchical clustering:</a:t>
            </a:r>
          </a:p>
          <a:p>
            <a:endParaRPr lang="en-US" altLang="zh-CN" dirty="0"/>
          </a:p>
          <a:p>
            <a:r>
              <a:rPr lang="en-US" altLang="zh-CN" dirty="0"/>
              <a:t>K-means needs to specify the number of clusters. So the code needs to be programmed in a recursive manner. </a:t>
            </a: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as illustrated in the pseudo code on the right.</a:t>
            </a:r>
          </a:p>
          <a:p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If any cluster is over the threshold, we can obtain the result. </a:t>
            </a:r>
          </a:p>
          <a:p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If none of the clusters meet the threshold, then the recursion is executed, and the number of clusters is decreased.</a:t>
            </a:r>
          </a:p>
          <a:p>
            <a:endParaRPr lang="en-US" altLang="zh-CN" dirty="0"/>
          </a:p>
          <a:p>
            <a:r>
              <a:rPr lang="en-US" altLang="zh-CN" dirty="0"/>
              <a:t>So, </a:t>
            </a:r>
            <a:r>
              <a:rPr lang="en-US" altLang="zh-CN" dirty="0" err="1"/>
              <a:t>Kmeans</a:t>
            </a:r>
            <a:r>
              <a:rPr lang="en-US" altLang="zh-CN" dirty="0"/>
              <a:t> requires running many times until it meets the threshold we set.</a:t>
            </a:r>
          </a:p>
          <a:p>
            <a:endParaRPr lang="en-US" altLang="zh-CN" dirty="0"/>
          </a:p>
          <a:p>
            <a:r>
              <a:rPr lang="en-US" altLang="zh-CN" dirty="0"/>
              <a:t>Hierarchical clustering:</a:t>
            </a:r>
          </a:p>
          <a:p>
            <a:endParaRPr lang="en-US" altLang="zh-CN" dirty="0"/>
          </a:p>
          <a:p>
            <a:r>
              <a:rPr lang="en-US" altLang="zh-CN" dirty="0"/>
              <a:t>Doesn’t need to specify the number of clusters, and only needs to be run once.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because It constructs a hierarchical tree, and no matter what threshold you set, it can always find the desired clusters.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472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 ran a segment of code 5 times, conducting 5 clustering operations.</a:t>
            </a:r>
          </a:p>
          <a:p>
            <a:endParaRPr lang="en-US" altLang="zh-CN" dirty="0"/>
          </a:p>
          <a:p>
            <a:r>
              <a:rPr lang="en-US" altLang="zh-CN" dirty="0"/>
              <a:t>In the pictures, the blue lines represent K-means clustering, while the red lines represent hierarchical clustering.</a:t>
            </a:r>
          </a:p>
          <a:p>
            <a:endParaRPr lang="en-US" altLang="zh-CN" dirty="0"/>
          </a:p>
          <a:p>
            <a:r>
              <a:rPr lang="en-US" altLang="zh-CN" dirty="0"/>
              <a:t>It is clear that: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After running five times, K-means showed four different outcomes. </a:t>
            </a:r>
          </a:p>
          <a:p>
            <a:endParaRPr lang="en-US" altLang="zh-CN" dirty="0"/>
          </a:p>
          <a:p>
            <a:r>
              <a:rPr lang="en-US" altLang="zh-CN" dirty="0"/>
              <a:t>In contrast, the results of hierarchical clustering remained remarkably stable.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As to the </a:t>
            </a:r>
            <a:r>
              <a:rPr lang="en-US" altLang="zh-CN" dirty="0" err="1"/>
              <a:t>Kmeans</a:t>
            </a:r>
            <a:r>
              <a:rPr lang="en-US" altLang="zh-CN" dirty="0"/>
              <a:t> clustering, Initialization of cluster centers has a great impact to final results.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196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Because K-means shows fluctuations, I have only displayed hierarchical clustering in these plots.</a:t>
            </a:r>
          </a:p>
          <a:p>
            <a:endParaRPr lang="en-US" altLang="zh-CN" dirty="0"/>
          </a:p>
          <a:p>
            <a:r>
              <a:rPr lang="en-US" altLang="zh-CN" dirty="0"/>
              <a:t>Clustering can filter out anomalous data, ensuring data quality. </a:t>
            </a:r>
          </a:p>
          <a:p>
            <a:endParaRPr lang="en-US" altLang="zh-CN" dirty="0"/>
          </a:p>
          <a:p>
            <a:r>
              <a:rPr lang="en-US" altLang="zh-CN" dirty="0"/>
              <a:t>In the left three plots, the "Mean" and "Clustering" methods show consistent results.</a:t>
            </a:r>
          </a:p>
          <a:p>
            <a:endParaRPr lang="en-US" altLang="zh-CN" dirty="0"/>
          </a:p>
          <a:p>
            <a:r>
              <a:rPr lang="en-US" altLang="zh-CN" dirty="0"/>
              <a:t>Furthermore, from the right three plots, it is evident that when meeting anomalous signals or incorrect segmentations, the black lines show fluctuations. </a:t>
            </a:r>
          </a:p>
          <a:p>
            <a:endParaRPr lang="en-US" altLang="zh-CN" dirty="0"/>
          </a:p>
          <a:p>
            <a:r>
              <a:rPr lang="en-US" altLang="zh-CN" dirty="0"/>
              <a:t>On the other hand, red lines remain stable and unaffected by anomalous data. </a:t>
            </a:r>
          </a:p>
          <a:p>
            <a:endParaRPr lang="en-US" altLang="zh-CN" dirty="0"/>
          </a:p>
          <a:p>
            <a:r>
              <a:rPr lang="en-US" altLang="zh-CN" dirty="0"/>
              <a:t>Through clustering, anomalous data and normal signals are separated, resulting in the extraction of valid signals.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17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work is about max Likelihood estimation </a:t>
            </a:r>
          </a:p>
          <a:p>
            <a:endParaRPr lang="en-US" altLang="zh-CN" dirty="0"/>
          </a:p>
          <a:p>
            <a:r>
              <a:rPr lang="en-US" altLang="zh-CN" dirty="0"/>
              <a:t>I will give it quick introduction. </a:t>
            </a:r>
          </a:p>
          <a:p>
            <a:endParaRPr lang="en-US" altLang="zh-CN" dirty="0"/>
          </a:p>
          <a:p>
            <a:r>
              <a:rPr lang="en-US" altLang="zh-CN" dirty="0"/>
              <a:t>We have N observations of a P-dimension gaussian distribution.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What we need to do is </a:t>
            </a:r>
            <a:r>
              <a:rPr lang="es-E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Using </a:t>
            </a:r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Maximum likelihood estimation</a:t>
            </a:r>
            <a:r>
              <a:rPr lang="es-E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 to get the mean vector and the covarance matrix </a:t>
            </a:r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of this P-D Gaussian distribution.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>
              <a:solidFill>
                <a:srgbClr val="353535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>
              <a:solidFill>
                <a:srgbClr val="353535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367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I don’t know how to write high quality tutorials about </a:t>
            </a:r>
            <a:r>
              <a:rPr lang="en-US" altLang="zh-CN" dirty="0" err="1">
                <a:solidFill>
                  <a:srgbClr val="353535"/>
                </a:solidFill>
                <a:latin typeface="Consolas" panose="020B0609020204030204" pitchFamily="49" charset="0"/>
              </a:rPr>
              <a:t>Baysian</a:t>
            </a:r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 inference. There are all formulas.</a:t>
            </a:r>
          </a:p>
          <a:p>
            <a:endParaRPr lang="en-US" altLang="zh-CN" dirty="0">
              <a:solidFill>
                <a:srgbClr val="353535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If I write some derivation of formulas. It is time-consuming. </a:t>
            </a:r>
          </a:p>
          <a:p>
            <a:endParaRPr lang="en-US" altLang="zh-CN" dirty="0">
              <a:solidFill>
                <a:srgbClr val="353535"/>
              </a:solidFill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If I </a:t>
            </a:r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only write the simulation code, without these texts and formulas, nobody will know what I’m doing.</a:t>
            </a:r>
          </a:p>
          <a:p>
            <a:endParaRPr lang="en-US" altLang="zh-CN" dirty="0">
              <a:solidFill>
                <a:srgbClr val="353535"/>
              </a:solidFill>
              <a:latin typeface="Consolas" panose="020B0609020204030204" pitchFamily="49" charset="0"/>
            </a:endParaRPr>
          </a:p>
          <a:p>
            <a:endParaRPr lang="en-US" altLang="zh-CN" dirty="0">
              <a:solidFill>
                <a:srgbClr val="35353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63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Next part is easy</a:t>
            </a:r>
            <a:r>
              <a:rPr lang="zh-CN" altLang="en-US" dirty="0"/>
              <a:t> </a:t>
            </a:r>
            <a:r>
              <a:rPr lang="en-US" altLang="zh-CN" dirty="0"/>
              <a:t>simulation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Excepation</a:t>
            </a:r>
            <a:r>
              <a:rPr lang="en-US" altLang="zh-CN" dirty="0"/>
              <a:t> </a:t>
            </a:r>
            <a:r>
              <a:rPr lang="en-US" altLang="zh-CN" dirty="0" err="1"/>
              <a:t>maxization</a:t>
            </a:r>
            <a:r>
              <a:rPr lang="en-US" altLang="zh-CN" dirty="0"/>
              <a:t>.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It’s a basic application of EM algo. </a:t>
            </a:r>
          </a:p>
          <a:p>
            <a:endParaRPr lang="en-US" altLang="zh-CN" dirty="0"/>
          </a:p>
          <a:p>
            <a:r>
              <a:rPr lang="en-US" altLang="zh-CN" dirty="0"/>
              <a:t>EM algo is complicated, I will spend more time on it later!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587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progress of Application Materials is not satisfying.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14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 will divide my presentation into 3 parts: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Part 1,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will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introduce the work I did this week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Part 2 is some plans for next week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 Part 3, there are some questions.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6130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C1917"/>
                </a:solidFill>
                <a:effectLst/>
                <a:latin typeface="-apple-system"/>
              </a:rPr>
              <a:t>Next are some problems I have encountered in my learning.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081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This week, I try  build a pipeline to get the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  <a:r>
              <a:rPr lang="en-US" altLang="zh-CN" dirty="0"/>
              <a:t> heartbeat signal.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So, the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</a:t>
            </a:r>
            <a:r>
              <a:rPr lang="en-US" altLang="zh-CN" dirty="0"/>
              <a:t> has six parts:</a:t>
            </a:r>
          </a:p>
          <a:p>
            <a:pPr algn="l"/>
            <a:r>
              <a:rPr lang="en-US" altLang="zh-CN" dirty="0"/>
              <a:t>1. First, cleaning up the data to remove noise.</a:t>
            </a:r>
          </a:p>
          <a:p>
            <a:pPr algn="l"/>
            <a:r>
              <a:rPr lang="en-US" altLang="zh-CN" dirty="0"/>
              <a:t>2. Finding the peaks in the signal.</a:t>
            </a:r>
          </a:p>
          <a:p>
            <a:pPr algn="l"/>
            <a:r>
              <a:rPr lang="en-US" altLang="zh-CN" dirty="0"/>
              <a:t>3. Estimate the heart rates and respiratory rates.</a:t>
            </a:r>
          </a:p>
          <a:p>
            <a:pPr algn="l"/>
            <a:r>
              <a:rPr lang="en-US" altLang="zh-CN" dirty="0"/>
              <a:t>4. Slice the signal into segments.</a:t>
            </a:r>
          </a:p>
          <a:p>
            <a:pPr algn="l"/>
            <a:r>
              <a:rPr lang="en-US" altLang="zh-CN" dirty="0"/>
              <a:t>5. Group similar parts of segments by using clustering.</a:t>
            </a:r>
          </a:p>
          <a:p>
            <a:pPr algn="l"/>
            <a:r>
              <a:rPr lang="en-US" altLang="zh-CN" dirty="0"/>
              <a:t>6. Finally,. We Get the Template signal 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I get inspiration from some research papers the Prof Song recommended last week.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Ok, I’ll explain what I did at each step.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201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br>
              <a:rPr lang="en-US" altLang="zh-CN" b="0" i="0" dirty="0">
                <a:solidFill>
                  <a:srgbClr val="FFFFFF"/>
                </a:solidFill>
                <a:effectLst/>
                <a:latin typeface="Söhne"/>
              </a:rPr>
            </a:br>
            <a:r>
              <a:rPr lang="en-US" altLang="zh-CN" b="0" i="0" dirty="0">
                <a:solidFill>
                  <a:srgbClr val="FFFFFF"/>
                </a:solidFill>
                <a:effectLst/>
                <a:latin typeface="Söhne"/>
              </a:rPr>
              <a:t>Professor Song, you shared this paper with me.</a:t>
            </a:r>
          </a:p>
          <a:p>
            <a:pPr algn="l"/>
            <a:endParaRPr lang="en-US" altLang="zh-CN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altLang="zh-CN" b="0" i="0" dirty="0">
                <a:solidFill>
                  <a:srgbClr val="FFFFFF"/>
                </a:solidFill>
                <a:effectLst/>
                <a:latin typeface="Söhne"/>
              </a:rPr>
              <a:t>The last subsection of this paper talks about </a:t>
            </a:r>
            <a:r>
              <a:rPr lang="en-US" altLang="zh-CN" b="0" i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u</a:t>
            </a:r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sing adaptive filter 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Söhne"/>
              </a:rPr>
              <a:t>to remove noise form Electrode Motion Artifacts.</a:t>
            </a:r>
          </a:p>
          <a:p>
            <a:pPr algn="l"/>
            <a:endParaRPr lang="en-US" altLang="zh-CN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altLang="zh-CN" b="0" i="0" dirty="0">
                <a:solidFill>
                  <a:srgbClr val="FFFFFF"/>
                </a:solidFill>
                <a:effectLst/>
                <a:latin typeface="Söhne"/>
              </a:rPr>
              <a:t>Take a look at the image on the left. This is the original image from this paper. </a:t>
            </a:r>
          </a:p>
          <a:p>
            <a:pPr algn="l"/>
            <a:endParaRPr lang="en-US" altLang="zh-CN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altLang="zh-CN" b="0" i="0" dirty="0">
                <a:solidFill>
                  <a:srgbClr val="FFFFFF"/>
                </a:solidFill>
                <a:effectLst/>
                <a:latin typeface="Söhne"/>
              </a:rPr>
              <a:t>It shows a signal affected by EMA, with a pronounced fluctuation. </a:t>
            </a:r>
          </a:p>
          <a:p>
            <a:pPr algn="l"/>
            <a:endParaRPr lang="en-US" altLang="zh-CN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altLang="zh-CN" b="0" i="0" dirty="0">
                <a:solidFill>
                  <a:srgbClr val="FFFFFF"/>
                </a:solidFill>
                <a:effectLst/>
                <a:latin typeface="Söhne"/>
              </a:rPr>
              <a:t>And, this fluctuation seems quite similar to the breathing-related fluctuation we observe in our SCG signal.</a:t>
            </a:r>
          </a:p>
          <a:p>
            <a:pPr algn="l"/>
            <a:endParaRPr lang="en-US" altLang="zh-CN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altLang="zh-CN" b="0" i="0" dirty="0">
                <a:solidFill>
                  <a:srgbClr val="FFFFFF"/>
                </a:solidFill>
                <a:effectLst/>
                <a:latin typeface="Söhne"/>
              </a:rPr>
              <a:t>The author applied an adaptive filter to the signal affected by EMA.  </a:t>
            </a:r>
          </a:p>
          <a:p>
            <a:pPr algn="l"/>
            <a:endParaRPr lang="en-US" altLang="zh-CN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altLang="zh-CN" b="0" i="0" dirty="0">
                <a:solidFill>
                  <a:srgbClr val="FFFFFF"/>
                </a:solidFill>
                <a:effectLst/>
                <a:latin typeface="Söhne"/>
              </a:rPr>
              <a:t>And you can see the "Filtered signal" shows almost no trend and their peaks remain stable.</a:t>
            </a:r>
          </a:p>
          <a:p>
            <a:pPr algn="l"/>
            <a:endParaRPr lang="en-US" altLang="zh-CN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altLang="zh-CN" b="0" i="0" dirty="0">
                <a:solidFill>
                  <a:srgbClr val="FFFFFF"/>
                </a:solidFill>
                <a:effectLst/>
                <a:latin typeface="Söhne"/>
              </a:rPr>
              <a:t>SO, I attempted to apply the </a:t>
            </a:r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adaptive filter 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Söhne"/>
              </a:rPr>
              <a:t>to process our SCG signal to remove the impact of respiratory Rates</a:t>
            </a:r>
            <a:br>
              <a:rPr lang="en-US" altLang="zh-CN" b="0" i="0" dirty="0">
                <a:solidFill>
                  <a:srgbClr val="FFFFFF"/>
                </a:solidFill>
                <a:effectLst/>
                <a:latin typeface="Söhne"/>
              </a:rPr>
            </a:b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404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 I did some work about adaptive filters.</a:t>
            </a:r>
          </a:p>
          <a:p>
            <a:endParaRPr lang="en-US" altLang="zh-CN" dirty="0"/>
          </a:p>
          <a:p>
            <a:r>
              <a:rPr lang="en-US" altLang="zh-CN" dirty="0"/>
              <a:t>based on  an online MATLAB code, I implement an adaptive filter using the Least Mean Squares (LMS) algorithm. </a:t>
            </a:r>
          </a:p>
          <a:p>
            <a:endParaRPr lang="en-US" altLang="zh-CN" dirty="0"/>
          </a:p>
          <a:p>
            <a:r>
              <a:rPr lang="en-US" altLang="zh-CN" dirty="0"/>
              <a:t>Additionally, I‘ve created a simple tutorial for reference. I </a:t>
            </a:r>
            <a:r>
              <a:rPr lang="en-US" altLang="zh-CN" dirty="0" err="1"/>
              <a:t>commited</a:t>
            </a:r>
            <a:r>
              <a:rPr lang="en-US" altLang="zh-CN" dirty="0"/>
              <a:t> it to my </a:t>
            </a:r>
            <a:r>
              <a:rPr lang="en-US" altLang="zh-CN" dirty="0" err="1"/>
              <a:t>github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 Picture above illustrates the concept of an adaptive filter.</a:t>
            </a:r>
          </a:p>
          <a:p>
            <a:endParaRPr lang="en-US" altLang="zh-CN" dirty="0"/>
          </a:p>
          <a:p>
            <a:r>
              <a:rPr lang="en-US" altLang="zh-CN" dirty="0"/>
              <a:t>Below, there’s an easy example of an adaptive filter using LMS.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 think An adaptive filter based on LMS is quite similar to backpropagation. It learns the filter's weights based on the error between the input signal and the desired signal.</a:t>
            </a:r>
          </a:p>
          <a:p>
            <a:endParaRPr lang="en-US" altLang="zh-CN" dirty="0"/>
          </a:p>
          <a:p>
            <a:r>
              <a:rPr lang="en-US" altLang="zh-CN" dirty="0"/>
              <a:t> So, choosing desired signal is essential.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 the paper , the author used input signal as Desired signal 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Following the paper's approach, I applied this filter to our SCG signal. The top graph shows the filtered-out noise, and in the bottom picture. The Red line shows the original signal </a:t>
            </a:r>
          </a:p>
          <a:p>
            <a:endParaRPr lang="en-US" altLang="zh-CN" dirty="0"/>
          </a:p>
          <a:p>
            <a:r>
              <a:rPr lang="en-US" altLang="zh-CN" dirty="0"/>
              <a:t>The blue line shows the filtered signal. The blue line still has 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Söhne"/>
              </a:rPr>
              <a:t>pronounced fluctuations.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This filter doesn’t work.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 think The biggest problem is I didn’t choose the right desired signal.  I still need more investigation about this approach 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980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 was curious about how the impact of  Respiratory Rate is actually applied to the SCG signal.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 I examined the source code for simulating SCG signals in neurokit2. </a:t>
            </a:r>
          </a:p>
          <a:p>
            <a:endParaRPr lang="en-US" altLang="zh-CN" dirty="0"/>
          </a:p>
          <a:p>
            <a:r>
              <a:rPr lang="en-US" altLang="zh-CN" dirty="0"/>
              <a:t>The specific operation is carried out within this function.</a:t>
            </a:r>
          </a:p>
          <a:p>
            <a:endParaRPr lang="en-US" altLang="zh-CN" dirty="0"/>
          </a:p>
          <a:p>
            <a:r>
              <a:rPr lang="en-US" altLang="zh-CN" dirty="0"/>
              <a:t>Briefly, they multiply a simulated signal with a positive sine or cosine function.</a:t>
            </a:r>
          </a:p>
          <a:p>
            <a:endParaRPr lang="en-US" altLang="zh-CN" dirty="0"/>
          </a:p>
          <a:p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The impact of RR is multiplied by, rather than added to Original signal.</a:t>
            </a:r>
          </a:p>
          <a:p>
            <a:endParaRPr lang="en-US" altLang="zh-CN" dirty="0">
              <a:solidFill>
                <a:srgbClr val="353535"/>
              </a:solidFill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Guess:</a:t>
            </a:r>
            <a:r>
              <a:rPr lang="zh-CN" altLang="en-US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Maybe get the envelope of RR, and divide the noisy signal by the envelope?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 Failed to remove the </a:t>
            </a:r>
            <a:r>
              <a:rPr lang="en-US" altLang="zh-CN" dirty="0" err="1"/>
              <a:t>Rrespiration</a:t>
            </a:r>
            <a:r>
              <a:rPr lang="en-US" altLang="zh-CN" dirty="0"/>
              <a:t>, I will spend more time on it next week.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551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Ok, let’s look at the second part.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This week, I'm trying to implement the algorithm related to HR and RR estimation from your paper "Helena." Yeh, it is your paper, we have discussed it before.</a:t>
            </a:r>
          </a:p>
          <a:p>
            <a:r>
              <a:rPr lang="en-US" altLang="zh-CN" dirty="0"/>
              <a:t>In this process , I've encountered some challenges. Maybe you can give me some guidance after the presentation. 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 process for HR and RR estimation in the Helena paper is roughly as follows:</a:t>
            </a:r>
          </a:p>
          <a:p>
            <a:endParaRPr lang="en-US" altLang="zh-CN" dirty="0"/>
          </a:p>
          <a:p>
            <a:r>
              <a:rPr lang="en-US" altLang="zh-CN" dirty="0"/>
              <a:t>Step 1: Obtain the HR envelope and extract HR peaks.</a:t>
            </a:r>
          </a:p>
          <a:p>
            <a:r>
              <a:rPr lang="en-US" altLang="zh-CN" dirty="0"/>
              <a:t>Step 2: Apply Empirical Truncated Statistics Analysis (ETSA).</a:t>
            </a:r>
          </a:p>
          <a:p>
            <a:r>
              <a:rPr lang="en-US" altLang="zh-CN" dirty="0"/>
              <a:t>Step 3: Perform HR estimation.</a:t>
            </a:r>
          </a:p>
          <a:p>
            <a:r>
              <a:rPr lang="en-US" altLang="zh-CN" dirty="0"/>
              <a:t>Step 4: Utilize HR peaks to generate the respiratory modulation signal through extrapolation.</a:t>
            </a:r>
          </a:p>
          <a:p>
            <a:r>
              <a:rPr lang="en-US" altLang="zh-CN" dirty="0"/>
              <a:t>Step 5: Perform RR estimation.</a:t>
            </a:r>
          </a:p>
          <a:p>
            <a:endParaRPr lang="en-US" altLang="zh-CN" dirty="0"/>
          </a:p>
          <a:p>
            <a:r>
              <a:rPr lang="en-US" altLang="zh-CN" dirty="0"/>
              <a:t>Here's what I've done in practice:</a:t>
            </a:r>
          </a:p>
          <a:p>
            <a:r>
              <a:rPr lang="en-US" altLang="zh-CN" dirty="0"/>
              <a:t>1. Used two peak detection algorithms to obtain HR peaks.</a:t>
            </a:r>
          </a:p>
          <a:p>
            <a:r>
              <a:rPr lang="en-US" altLang="zh-CN" dirty="0"/>
              <a:t>2. Applied Empirical Truncated Statistics Analysis for HR estimation.</a:t>
            </a:r>
          </a:p>
          <a:p>
            <a:r>
              <a:rPr lang="en-US" altLang="zh-CN" dirty="0"/>
              <a:t>3. Finally, used interpolation to obtain RR estimation.</a:t>
            </a:r>
          </a:p>
          <a:p>
            <a:endParaRPr lang="en-US" altLang="zh-CN" dirty="0"/>
          </a:p>
          <a:p>
            <a:r>
              <a:rPr lang="en-US" altLang="zh-CN" dirty="0"/>
              <a:t>However, I've encountered some difficulties along the way.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405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first challenge is how to generate a high-quality HR envelope.</a:t>
            </a:r>
          </a:p>
          <a:p>
            <a:endParaRPr lang="en-US" altLang="zh-CN" dirty="0"/>
          </a:p>
          <a:p>
            <a:r>
              <a:rPr lang="en-US" altLang="zh-CN" dirty="0"/>
              <a:t>The paper only briefly mentions the HR envelope with these instructions:</a:t>
            </a:r>
          </a:p>
          <a:p>
            <a:endParaRPr lang="en-US" altLang="zh-CN" dirty="0"/>
          </a:p>
          <a:p>
            <a:r>
              <a:rPr lang="en-US" altLang="zh-CN" dirty="0"/>
              <a:t>"You give the parametric equations of the envelope implicitly. Obtain the envelope. I don't know what happened?"</a:t>
            </a:r>
          </a:p>
          <a:p>
            <a:endParaRPr lang="en-US" altLang="zh-CN" dirty="0"/>
          </a:p>
          <a:p>
            <a:r>
              <a:rPr lang="en-US" altLang="zh-CN" dirty="0"/>
              <a:t>I've found a method online:</a:t>
            </a:r>
          </a:p>
          <a:p>
            <a:endParaRPr lang="en-US" altLang="zh-CN" dirty="0"/>
          </a:p>
          <a:p>
            <a:r>
              <a:rPr lang="en-US" altLang="zh-CN" dirty="0"/>
              <a:t>They did like this.</a:t>
            </a:r>
          </a:p>
          <a:p>
            <a:endParaRPr lang="en-US" altLang="zh-CN" dirty="0"/>
          </a:p>
          <a:p>
            <a:r>
              <a:rPr lang="en-US" altLang="zh-CN" dirty="0"/>
              <a:t>First, I apply the Hilbert transform to the original signal, extract the envelope, and then smooth the envelope.</a:t>
            </a:r>
          </a:p>
          <a:p>
            <a:endParaRPr lang="en-US" altLang="zh-CN" dirty="0"/>
          </a:p>
          <a:p>
            <a:r>
              <a:rPr lang="en-US" altLang="zh-CN" dirty="0"/>
              <a:t>The yellow curve on the right means the extracted envelope, </a:t>
            </a:r>
          </a:p>
          <a:p>
            <a:endParaRPr lang="en-US" altLang="zh-CN" dirty="0"/>
          </a:p>
          <a:p>
            <a:r>
              <a:rPr lang="en-US" altLang="zh-CN" dirty="0"/>
              <a:t>and when compared to the red HR envelope extracted in your paper, it's evident that the one I obtained isn't suitable for identifying HR peaks.</a:t>
            </a:r>
          </a:p>
          <a:p>
            <a:endParaRPr lang="en-US" altLang="zh-CN" dirty="0"/>
          </a:p>
          <a:p>
            <a:r>
              <a:rPr lang="en-US" altLang="zh-CN" dirty="0"/>
              <a:t>So, this the first problem.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061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第二个困难是：</a:t>
            </a:r>
            <a:r>
              <a:rPr lang="en-US" altLang="zh-CN" dirty="0"/>
              <a:t>how get envelope by extrapolating the HR peaks?</a:t>
            </a:r>
          </a:p>
          <a:p>
            <a:endParaRPr lang="en-US" altLang="zh-CN" dirty="0"/>
          </a:p>
          <a:p>
            <a:r>
              <a:rPr lang="en-US" altLang="zh-CN" dirty="0"/>
              <a:t>Interpolate</a:t>
            </a: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 means Estimate values between two known data points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Extrapolate means estimate or predict values beyond the range of known data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937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BD226F-0FDE-ADCA-B981-0737D9DC4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84ABB8-FEC8-D6C3-AF75-A249BCA471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362A6-18C2-41E4-9ACE-B39C1F2BE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68CED4-2D82-18BF-3EE3-F1E04EFA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9C9BD4-0F60-1E5C-8899-6CB9D052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91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42D37-FC51-BC1F-CFE1-652AD977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A9D527-128B-C07A-BBE0-978418525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AC53FE-9029-6241-CD11-FF843697A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A72D27-072D-2561-9A8C-6A89ECF4C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50EB72-67F8-9663-80D5-C5F41473E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864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1D18C15-0487-9772-DD3C-4EE8DE4935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19F9B8-B02B-8761-B7FD-1A5A4CE914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AA57CA-2F73-4FD8-5775-0B0A001F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DEA151-1EF8-017C-91EC-C8D93FF45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C598E3-6F79-E83E-B33C-8D793C44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614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D8E04-D209-3C4C-9965-1A9935D35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15DA00-1781-D5ED-51FF-504382AD0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70773E-4E1B-CA9F-2B09-1D350653D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0AF8FB-65F4-1B1E-284F-526D5FC3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D579CA-2077-7F33-D1B2-61294938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25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3E27B6-FE66-0601-66C7-C6AC486F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D7878E-40C4-EBC3-22F5-6F8F8A804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FAB066-B532-2BD5-D2B5-6AD27DA1F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11A1E0-664F-B975-B4D3-49BDB09DC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864908-3D90-70BB-944E-9485F0E4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78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449205-86A2-92D0-B772-3BCDDE11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EB6F7E-6BAB-FC0A-F189-A81BD8F06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E0D600-C072-A404-0F50-D6F408A54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1749D0-1E54-0679-5F53-4DAD703C7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2023-08-07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02CCC7-E63E-6148-4B31-24485E2C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0FC7AC-77D2-F96A-2A64-036FD1B7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229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027A3-4356-3CF2-E8C1-2E3282394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0C3975-8154-4011-0D93-AE2AE1E07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036807-7B14-F8B4-7686-FCB078914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B1F7D2F-9A1E-475C-4359-C47497F3C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5A76DD0-8C82-179D-1E33-C079E01D68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E19BF26-A3BF-6A72-9795-671707400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2023-08-07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C64E86-5447-674B-18FE-4EF08C522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6F3A91C-0205-9E3E-1805-D35AEA739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595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3D167-A1B5-3B26-4DFF-C07242A5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1C883D-0D9A-CE53-7EF7-79408E992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2023-08-07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2305E8-5115-78D3-7565-EBFCE5A07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A55DAC-9F26-B6BB-1435-44342C73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072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6DA0EA-9E66-4BCF-5830-69D52FAED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2023-08-07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96243A-C677-C2CA-C0CA-856636EB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2D3CCC-B8BE-8B51-6415-680996976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799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F03FB-7198-053E-39D0-C659624F1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C53A62-7BE4-5FE9-EE85-D6277D30D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8596C5-2EE7-BB5F-3193-DAB2C478B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0BAF1-95B1-0C2A-B593-8E24DAC70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2023-08-07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862598-5738-8DE2-1D9C-6ADF08F7D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04FD61-713A-DE87-B32D-A780C0920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787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C8BED-EF9A-927F-B5C9-64D91E511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B1DA5D9-48B9-B85F-1162-FDB05B5D3B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F2ED3F-791A-28FA-5ED0-D7C471CC7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CDF28C-0D1B-4D1B-9CE7-D58D04F4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2023-08-07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AFD2B8-7442-04C4-DF52-E73728140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22EBE4-6CBB-E2F1-A614-252DD0FF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16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409B96-826E-6F21-E565-18ACC1C0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E8153E-782F-9F38-B76E-3B4EC127A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41F551-E645-70FA-9CCA-DAB4A2AD36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7DC1B-4743-47FE-A400-A2B750CAD470}" type="datetimeFigureOut">
              <a:rPr lang="zh-CN" altLang="en-US" smtClean="0"/>
              <a:t>2023-08-07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209E3B-87F5-A773-48A2-52ABC59EF6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778694-5FFA-C370-8A8E-5A1E97C6D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95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574961" y="3022699"/>
            <a:ext cx="9042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Consolas" panose="020B0609020204030204" pitchFamily="49" charset="0"/>
                <a:cs typeface="Times New Roman" panose="02020603050405020304" pitchFamily="18" charset="0"/>
              </a:rPr>
              <a:t>Presentation about Progress in NRSR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974E84-A295-73A6-F451-ABDE3F1A1C08}"/>
              </a:ext>
            </a:extLst>
          </p:cNvPr>
          <p:cNvSpPr txBox="1"/>
          <p:nvPr/>
        </p:nvSpPr>
        <p:spPr>
          <a:xfrm>
            <a:off x="5044438" y="5095533"/>
            <a:ext cx="2103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Jiayu</a:t>
            </a: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Chen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2023.8.07</a:t>
            </a:r>
          </a:p>
        </p:txBody>
      </p:sp>
    </p:spTree>
    <p:extLst>
      <p:ext uri="{BB962C8B-B14F-4D97-AF65-F5344CB8AC3E}">
        <p14:creationId xmlns:p14="http://schemas.microsoft.com/office/powerpoint/2010/main" val="5765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034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Work: </a:t>
            </a:r>
            <a:r>
              <a:rPr lang="en-US" altLang="zh-CN" sz="1400" dirty="0"/>
              <a:t>Get Template Heartbeat Signal – Peaks Detection and</a:t>
            </a:r>
            <a:r>
              <a:rPr lang="zh-CN" altLang="en-US" sz="1400" dirty="0"/>
              <a:t> </a:t>
            </a:r>
            <a:r>
              <a:rPr lang="en-US" altLang="zh-CN" sz="1400" dirty="0"/>
              <a:t>HR&amp;RR</a:t>
            </a:r>
            <a:r>
              <a:rPr lang="zh-CN" altLang="en-US" sz="1400" dirty="0"/>
              <a:t> </a:t>
            </a:r>
            <a:r>
              <a:rPr lang="en-US" altLang="zh-CN" sz="1400" dirty="0"/>
              <a:t>Estimation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B0C290-8552-66D7-DEB8-DDCB1A3CF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012" y="1294433"/>
            <a:ext cx="4646506" cy="46465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8FCBD24-40E9-7BE7-A7B3-A0206E4B5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063" y="1343718"/>
            <a:ext cx="4547937" cy="45479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D41295B-E356-F27D-40EE-B734C6EFB68E}"/>
              </a:ext>
            </a:extLst>
          </p:cNvPr>
          <p:cNvSpPr txBox="1"/>
          <p:nvPr/>
        </p:nvSpPr>
        <p:spPr>
          <a:xfrm>
            <a:off x="4406101" y="1109767"/>
            <a:ext cx="679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HR &amp; RR Estimation with Accurate HR Peaks Detection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EA100A-2769-A604-ADAA-078296FBE41F}"/>
              </a:ext>
            </a:extLst>
          </p:cNvPr>
          <p:cNvSpPr txBox="1"/>
          <p:nvPr/>
        </p:nvSpPr>
        <p:spPr>
          <a:xfrm>
            <a:off x="116113" y="2685143"/>
            <a:ext cx="3381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Empirical Truncated Statistics </a:t>
            </a:r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nalysis(ETSA) can really improve the performance.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3393D8-24D4-D29A-C694-1870AE9F2F20}"/>
              </a:ext>
            </a:extLst>
          </p:cNvPr>
          <p:cNvSpPr txBox="1"/>
          <p:nvPr/>
        </p:nvSpPr>
        <p:spPr>
          <a:xfrm>
            <a:off x="122223" y="4365068"/>
            <a:ext cx="3599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Linear Interpolation for the envelope also works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B2B916-DC5E-025E-F707-356418DCC4CE}"/>
              </a:ext>
            </a:extLst>
          </p:cNvPr>
          <p:cNvSpPr txBox="1"/>
          <p:nvPr/>
        </p:nvSpPr>
        <p:spPr>
          <a:xfrm>
            <a:off x="116113" y="1578668"/>
            <a:ext cx="3599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Conclusions:</a:t>
            </a:r>
          </a:p>
        </p:txBody>
      </p:sp>
    </p:spTree>
    <p:extLst>
      <p:ext uri="{BB962C8B-B14F-4D97-AF65-F5344CB8AC3E}">
        <p14:creationId xmlns:p14="http://schemas.microsoft.com/office/powerpoint/2010/main" val="2221401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009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Work: </a:t>
            </a:r>
            <a:r>
              <a:rPr lang="en-US" altLang="zh-CN" sz="1400" dirty="0"/>
              <a:t>Get Template Heartbeat Signal – Peaks Detection and</a:t>
            </a:r>
            <a:r>
              <a:rPr lang="zh-CN" altLang="en-US" sz="1400" dirty="0"/>
              <a:t> </a:t>
            </a:r>
            <a:r>
              <a:rPr lang="en-US" altLang="zh-CN" sz="1400" dirty="0"/>
              <a:t>HR&amp;RR</a:t>
            </a:r>
            <a:r>
              <a:rPr lang="zh-CN" altLang="en-US" sz="1400" dirty="0"/>
              <a:t> </a:t>
            </a:r>
            <a:r>
              <a:rPr lang="en-US" altLang="zh-CN" sz="1400" dirty="0"/>
              <a:t>Estimation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EAEB44-A9F5-EDDA-D93B-67C589F1D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49" y="1357793"/>
            <a:ext cx="4695825" cy="46958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D0AA22A-2D40-8137-D596-9038D13A5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174" y="1357792"/>
            <a:ext cx="4695826" cy="469582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C2ED4FA-F606-6001-2AB3-D30C2D9993FE}"/>
              </a:ext>
            </a:extLst>
          </p:cNvPr>
          <p:cNvSpPr txBox="1"/>
          <p:nvPr/>
        </p:nvSpPr>
        <p:spPr>
          <a:xfrm>
            <a:off x="4462711" y="1103327"/>
            <a:ext cx="6941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HR &amp; RR Estimation with </a:t>
            </a:r>
            <a:r>
              <a:rPr lang="en-US" altLang="zh-CN" b="1" dirty="0"/>
              <a:t>Inaccurate</a:t>
            </a:r>
            <a:r>
              <a:rPr lang="en-US" altLang="zh-CN" dirty="0"/>
              <a:t> HR Peaks Detection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850BDD4-5521-A938-02E1-89CBD8D242C1}"/>
              </a:ext>
            </a:extLst>
          </p:cNvPr>
          <p:cNvSpPr txBox="1"/>
          <p:nvPr/>
        </p:nvSpPr>
        <p:spPr>
          <a:xfrm>
            <a:off x="116113" y="4292102"/>
            <a:ext cx="3381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ccurate Detection of HR peaks is the core of the algorithm.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4E2AEC-EFF6-B7DC-A029-8AE15FBB2D2F}"/>
              </a:ext>
            </a:extLst>
          </p:cNvPr>
          <p:cNvSpPr txBox="1"/>
          <p:nvPr/>
        </p:nvSpPr>
        <p:spPr>
          <a:xfrm>
            <a:off x="116113" y="2658386"/>
            <a:ext cx="3599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Empirical Truncated Statistics </a:t>
            </a:r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nalysis(ETSA) can be widely </a:t>
            </a:r>
            <a:r>
              <a:rPr lang="en-US" altLang="zh-CN" dirty="0"/>
              <a:t>applied</a:t>
            </a:r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7A595C-C6B6-F64F-F4A6-0C9C438732D7}"/>
              </a:ext>
            </a:extLst>
          </p:cNvPr>
          <p:cNvSpPr txBox="1"/>
          <p:nvPr/>
        </p:nvSpPr>
        <p:spPr>
          <a:xfrm>
            <a:off x="116113" y="1578668"/>
            <a:ext cx="3599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Conclusions:</a:t>
            </a:r>
          </a:p>
        </p:txBody>
      </p:sp>
    </p:spTree>
    <p:extLst>
      <p:ext uri="{BB962C8B-B14F-4D97-AF65-F5344CB8AC3E}">
        <p14:creationId xmlns:p14="http://schemas.microsoft.com/office/powerpoint/2010/main" val="499795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Work: </a:t>
            </a:r>
            <a:r>
              <a:rPr lang="en-US" altLang="zh-CN" sz="1400" dirty="0"/>
              <a:t>Get Template Heartbeat Signal – Slice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5515F5D-066B-2F0C-A79B-A67EC8C6EB05}"/>
              </a:ext>
            </a:extLst>
          </p:cNvPr>
          <p:cNvSpPr/>
          <p:nvPr/>
        </p:nvSpPr>
        <p:spPr>
          <a:xfrm>
            <a:off x="1124269" y="2037038"/>
            <a:ext cx="2335959" cy="461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Sliced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by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Margin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0B377F3-D59E-69B7-711A-9CCB807B7ACD}"/>
              </a:ext>
            </a:extLst>
          </p:cNvPr>
          <p:cNvGrpSpPr/>
          <p:nvPr/>
        </p:nvGrpSpPr>
        <p:grpSpPr>
          <a:xfrm>
            <a:off x="5676900" y="2186613"/>
            <a:ext cx="6305550" cy="2610060"/>
            <a:chOff x="5867400" y="885615"/>
            <a:chExt cx="2999792" cy="83234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219127D-C97C-143B-9576-8F704D2C92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81" t="5025" r="2000" b="10623"/>
            <a:stretch/>
          </p:blipFill>
          <p:spPr>
            <a:xfrm>
              <a:off x="5867400" y="885615"/>
              <a:ext cx="2999792" cy="832343"/>
            </a:xfrm>
            <a:prstGeom prst="rect">
              <a:avLst/>
            </a:prstGeom>
          </p:spPr>
        </p:pic>
        <p:sp>
          <p:nvSpPr>
            <p:cNvPr id="9" name="乘号 8">
              <a:extLst>
                <a:ext uri="{FF2B5EF4-FFF2-40B4-BE49-F238E27FC236}">
                  <a16:creationId xmlns:a16="http://schemas.microsoft.com/office/drawing/2014/main" id="{18A03B2B-9530-5FA6-62E5-E7B9BDFBC847}"/>
                </a:ext>
              </a:extLst>
            </p:cNvPr>
            <p:cNvSpPr/>
            <p:nvPr/>
          </p:nvSpPr>
          <p:spPr>
            <a:xfrm>
              <a:off x="5981408" y="1048321"/>
              <a:ext cx="47625" cy="45719"/>
            </a:xfrm>
            <a:prstGeom prst="mathMultiply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乘号 9">
              <a:extLst>
                <a:ext uri="{FF2B5EF4-FFF2-40B4-BE49-F238E27FC236}">
                  <a16:creationId xmlns:a16="http://schemas.microsoft.com/office/drawing/2014/main" id="{A2AF5AB9-7EE0-DC96-8E37-407ABD6009F0}"/>
                </a:ext>
              </a:extLst>
            </p:cNvPr>
            <p:cNvSpPr/>
            <p:nvPr/>
          </p:nvSpPr>
          <p:spPr>
            <a:xfrm>
              <a:off x="6329071" y="923872"/>
              <a:ext cx="47625" cy="45719"/>
            </a:xfrm>
            <a:prstGeom prst="mathMultiply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乘号 10">
              <a:extLst>
                <a:ext uri="{FF2B5EF4-FFF2-40B4-BE49-F238E27FC236}">
                  <a16:creationId xmlns:a16="http://schemas.microsoft.com/office/drawing/2014/main" id="{87F924A8-E521-7A77-DF77-92F5C743A5EF}"/>
                </a:ext>
              </a:extLst>
            </p:cNvPr>
            <p:cNvSpPr/>
            <p:nvPr/>
          </p:nvSpPr>
          <p:spPr>
            <a:xfrm>
              <a:off x="6674352" y="1094040"/>
              <a:ext cx="47625" cy="45719"/>
            </a:xfrm>
            <a:prstGeom prst="mathMultiply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乘号 11">
              <a:extLst>
                <a:ext uri="{FF2B5EF4-FFF2-40B4-BE49-F238E27FC236}">
                  <a16:creationId xmlns:a16="http://schemas.microsoft.com/office/drawing/2014/main" id="{B607ADD5-F19B-3B4D-552F-DFBBF2954FCD}"/>
                </a:ext>
              </a:extLst>
            </p:cNvPr>
            <p:cNvSpPr/>
            <p:nvPr/>
          </p:nvSpPr>
          <p:spPr>
            <a:xfrm>
              <a:off x="7026776" y="1234059"/>
              <a:ext cx="47625" cy="45719"/>
            </a:xfrm>
            <a:prstGeom prst="mathMultiply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乘号 12">
              <a:extLst>
                <a:ext uri="{FF2B5EF4-FFF2-40B4-BE49-F238E27FC236}">
                  <a16:creationId xmlns:a16="http://schemas.microsoft.com/office/drawing/2014/main" id="{EA280A8E-44FB-E774-2842-A6303FF9D00F}"/>
                </a:ext>
              </a:extLst>
            </p:cNvPr>
            <p:cNvSpPr/>
            <p:nvPr/>
          </p:nvSpPr>
          <p:spPr>
            <a:xfrm>
              <a:off x="7376675" y="1055404"/>
              <a:ext cx="47625" cy="45719"/>
            </a:xfrm>
            <a:prstGeom prst="mathMultiply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乘号 13">
              <a:extLst>
                <a:ext uri="{FF2B5EF4-FFF2-40B4-BE49-F238E27FC236}">
                  <a16:creationId xmlns:a16="http://schemas.microsoft.com/office/drawing/2014/main" id="{15ECB125-1B63-1A0B-21CA-87A3ED28BDF9}"/>
                </a:ext>
              </a:extLst>
            </p:cNvPr>
            <p:cNvSpPr/>
            <p:nvPr/>
          </p:nvSpPr>
          <p:spPr>
            <a:xfrm>
              <a:off x="7722102" y="892380"/>
              <a:ext cx="47625" cy="45719"/>
            </a:xfrm>
            <a:prstGeom prst="mathMultiply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乘号 14">
              <a:extLst>
                <a:ext uri="{FF2B5EF4-FFF2-40B4-BE49-F238E27FC236}">
                  <a16:creationId xmlns:a16="http://schemas.microsoft.com/office/drawing/2014/main" id="{CD3A8BF0-1956-FEF0-0876-9F5838283C37}"/>
                </a:ext>
              </a:extLst>
            </p:cNvPr>
            <p:cNvSpPr/>
            <p:nvPr/>
          </p:nvSpPr>
          <p:spPr>
            <a:xfrm>
              <a:off x="8074308" y="1094040"/>
              <a:ext cx="47625" cy="45719"/>
            </a:xfrm>
            <a:prstGeom prst="mathMultiply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乘号 15">
              <a:extLst>
                <a:ext uri="{FF2B5EF4-FFF2-40B4-BE49-F238E27FC236}">
                  <a16:creationId xmlns:a16="http://schemas.microsoft.com/office/drawing/2014/main" id="{943A45B0-1EF9-EE27-0AB8-27646F52E3ED}"/>
                </a:ext>
              </a:extLst>
            </p:cNvPr>
            <p:cNvSpPr/>
            <p:nvPr/>
          </p:nvSpPr>
          <p:spPr>
            <a:xfrm>
              <a:off x="8422044" y="1211199"/>
              <a:ext cx="47625" cy="45719"/>
            </a:xfrm>
            <a:prstGeom prst="mathMultiply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516620B-EAD4-E176-941A-2CC208779C47}"/>
                  </a:ext>
                </a:extLst>
              </p:cNvPr>
              <p:cNvSpPr txBox="1"/>
              <p:nvPr/>
            </p:nvSpPr>
            <p:spPr>
              <a:xfrm>
                <a:off x="934012" y="2983558"/>
                <a:ext cx="2168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𝑀𝑎𝑟𝑔𝑖𝑛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𝑃𝑒𝑎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516620B-EAD4-E176-941A-2CC208779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12" y="2983558"/>
                <a:ext cx="2168997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A8EE2333-13F6-7F98-633D-A8F4A89C3095}"/>
              </a:ext>
            </a:extLst>
          </p:cNvPr>
          <p:cNvSpPr txBox="1"/>
          <p:nvPr/>
        </p:nvSpPr>
        <p:spPr>
          <a:xfrm>
            <a:off x="1122218" y="3728868"/>
            <a:ext cx="5039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b="1" dirty="0"/>
              <a:t>Advantages:</a:t>
            </a:r>
          </a:p>
          <a:p>
            <a:pPr marL="342900" indent="-342900">
              <a:buAutoNum type="arabicPeriod"/>
            </a:pPr>
            <a:r>
              <a:rPr lang="en-US" altLang="zh-CN" dirty="0"/>
              <a:t>Small Peaks are reserved well.</a:t>
            </a:r>
          </a:p>
          <a:p>
            <a:pPr marL="342900" indent="-342900">
              <a:buAutoNum type="arabicPeriod"/>
            </a:pPr>
            <a:r>
              <a:rPr lang="en-US" altLang="zh-CN" dirty="0"/>
              <a:t>Each segmented signal needs almost no padding.</a:t>
            </a:r>
            <a:endParaRPr lang="zh-CN" altLang="en-US" dirty="0"/>
          </a:p>
        </p:txBody>
      </p: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C12FE474-B265-0A0D-85F9-DB7F52E84094}"/>
              </a:ext>
            </a:extLst>
          </p:cNvPr>
          <p:cNvCxnSpPr>
            <a:cxnSpLocks/>
          </p:cNvCxnSpPr>
          <p:nvPr/>
        </p:nvCxnSpPr>
        <p:spPr>
          <a:xfrm>
            <a:off x="6609474" y="2233284"/>
            <a:ext cx="13386" cy="287357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0306F8D8-DAC7-4982-DDA7-10670C34CF86}"/>
              </a:ext>
            </a:extLst>
          </p:cNvPr>
          <p:cNvCxnSpPr>
            <a:cxnSpLocks/>
          </p:cNvCxnSpPr>
          <p:nvPr/>
        </p:nvCxnSpPr>
        <p:spPr>
          <a:xfrm>
            <a:off x="5884736" y="2232214"/>
            <a:ext cx="13386" cy="287357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84EE508C-A40A-E17B-FBB3-DE7C18EC363A}"/>
              </a:ext>
            </a:extLst>
          </p:cNvPr>
          <p:cNvCxnSpPr>
            <a:cxnSpLocks/>
          </p:cNvCxnSpPr>
          <p:nvPr/>
        </p:nvCxnSpPr>
        <p:spPr>
          <a:xfrm>
            <a:off x="7360155" y="2228287"/>
            <a:ext cx="13386" cy="287357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8A8B8627-D61E-7F93-11CF-C9D6181B8974}"/>
              </a:ext>
            </a:extLst>
          </p:cNvPr>
          <p:cNvCxnSpPr>
            <a:cxnSpLocks/>
          </p:cNvCxnSpPr>
          <p:nvPr/>
        </p:nvCxnSpPr>
        <p:spPr>
          <a:xfrm>
            <a:off x="8104143" y="2228287"/>
            <a:ext cx="13386" cy="287357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EACB2A16-819D-67B7-CDB4-B3153AF70025}"/>
              </a:ext>
            </a:extLst>
          </p:cNvPr>
          <p:cNvCxnSpPr>
            <a:cxnSpLocks/>
          </p:cNvCxnSpPr>
          <p:nvPr/>
        </p:nvCxnSpPr>
        <p:spPr>
          <a:xfrm>
            <a:off x="8839531" y="2228287"/>
            <a:ext cx="13386" cy="287357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1C28EA8A-867E-5C4C-B01D-9D000898B46C}"/>
              </a:ext>
            </a:extLst>
          </p:cNvPr>
          <p:cNvCxnSpPr>
            <a:cxnSpLocks/>
          </p:cNvCxnSpPr>
          <p:nvPr/>
        </p:nvCxnSpPr>
        <p:spPr>
          <a:xfrm>
            <a:off x="9529380" y="2228287"/>
            <a:ext cx="13386" cy="287357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1C0DF56B-D8F4-5D8F-95C9-3001192A0FDC}"/>
              </a:ext>
            </a:extLst>
          </p:cNvPr>
          <p:cNvCxnSpPr>
            <a:cxnSpLocks/>
          </p:cNvCxnSpPr>
          <p:nvPr/>
        </p:nvCxnSpPr>
        <p:spPr>
          <a:xfrm>
            <a:off x="10281249" y="2228287"/>
            <a:ext cx="13386" cy="287357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6C648A9E-D25B-0ED5-0DC1-9B6872E49ACC}"/>
              </a:ext>
            </a:extLst>
          </p:cNvPr>
          <p:cNvCxnSpPr>
            <a:cxnSpLocks/>
          </p:cNvCxnSpPr>
          <p:nvPr/>
        </p:nvCxnSpPr>
        <p:spPr>
          <a:xfrm>
            <a:off x="11043462" y="2228287"/>
            <a:ext cx="13386" cy="287357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D33975CD-1EF8-1DC3-719C-22DFE0F2DF8C}"/>
              </a:ext>
            </a:extLst>
          </p:cNvPr>
          <p:cNvCxnSpPr>
            <a:cxnSpLocks/>
          </p:cNvCxnSpPr>
          <p:nvPr/>
        </p:nvCxnSpPr>
        <p:spPr>
          <a:xfrm>
            <a:off x="6622860" y="4911970"/>
            <a:ext cx="747519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CBADB040-3488-70D5-4035-CB6204669690}"/>
              </a:ext>
            </a:extLst>
          </p:cNvPr>
          <p:cNvCxnSpPr>
            <a:cxnSpLocks/>
          </p:cNvCxnSpPr>
          <p:nvPr/>
        </p:nvCxnSpPr>
        <p:spPr>
          <a:xfrm>
            <a:off x="5967410" y="2228287"/>
            <a:ext cx="0" cy="5047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A1083E91-12A0-2B04-13D1-E3DCE161BCB1}"/>
              </a:ext>
            </a:extLst>
          </p:cNvPr>
          <p:cNvCxnSpPr>
            <a:cxnSpLocks/>
          </p:cNvCxnSpPr>
          <p:nvPr/>
        </p:nvCxnSpPr>
        <p:spPr>
          <a:xfrm>
            <a:off x="7422730" y="2228287"/>
            <a:ext cx="0" cy="6472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E43BE57B-6D46-2087-9DED-9762EB679104}"/>
              </a:ext>
            </a:extLst>
          </p:cNvPr>
          <p:cNvCxnSpPr>
            <a:cxnSpLocks/>
          </p:cNvCxnSpPr>
          <p:nvPr/>
        </p:nvCxnSpPr>
        <p:spPr>
          <a:xfrm>
            <a:off x="8163957" y="2228287"/>
            <a:ext cx="0" cy="10958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9EEEB511-FC26-C4F6-B2A0-2A02E1DC6B38}"/>
              </a:ext>
            </a:extLst>
          </p:cNvPr>
          <p:cNvCxnSpPr>
            <a:cxnSpLocks/>
          </p:cNvCxnSpPr>
          <p:nvPr/>
        </p:nvCxnSpPr>
        <p:spPr>
          <a:xfrm>
            <a:off x="6699488" y="2228287"/>
            <a:ext cx="0" cy="1229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C2CF1FCB-440A-F76E-C198-7D626F58526F}"/>
              </a:ext>
            </a:extLst>
          </p:cNvPr>
          <p:cNvCxnSpPr>
            <a:cxnSpLocks/>
          </p:cNvCxnSpPr>
          <p:nvPr/>
        </p:nvCxnSpPr>
        <p:spPr>
          <a:xfrm>
            <a:off x="8900157" y="2228898"/>
            <a:ext cx="0" cy="5396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56A21D28-6764-6CF8-2EF1-76F5D1C77874}"/>
              </a:ext>
            </a:extLst>
          </p:cNvPr>
          <p:cNvCxnSpPr>
            <a:cxnSpLocks/>
          </p:cNvCxnSpPr>
          <p:nvPr/>
        </p:nvCxnSpPr>
        <p:spPr>
          <a:xfrm>
            <a:off x="5884736" y="2233736"/>
            <a:ext cx="81862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5D32C7C1-22BF-2379-9F82-7975501326DF}"/>
              </a:ext>
            </a:extLst>
          </p:cNvPr>
          <p:cNvCxnSpPr>
            <a:cxnSpLocks/>
          </p:cNvCxnSpPr>
          <p:nvPr/>
        </p:nvCxnSpPr>
        <p:spPr>
          <a:xfrm>
            <a:off x="6615522" y="2238499"/>
            <a:ext cx="81862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箭头连接符 141">
            <a:extLst>
              <a:ext uri="{FF2B5EF4-FFF2-40B4-BE49-F238E27FC236}">
                <a16:creationId xmlns:a16="http://schemas.microsoft.com/office/drawing/2014/main" id="{81CBDF37-B5A3-DCA8-8D3B-9F57108AF178}"/>
              </a:ext>
            </a:extLst>
          </p:cNvPr>
          <p:cNvCxnSpPr>
            <a:cxnSpLocks/>
          </p:cNvCxnSpPr>
          <p:nvPr/>
        </p:nvCxnSpPr>
        <p:spPr>
          <a:xfrm>
            <a:off x="7350206" y="2233860"/>
            <a:ext cx="81862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E6B51FCE-5A97-967C-F3BA-16C355E3EB7A}"/>
              </a:ext>
            </a:extLst>
          </p:cNvPr>
          <p:cNvCxnSpPr>
            <a:cxnSpLocks/>
          </p:cNvCxnSpPr>
          <p:nvPr/>
        </p:nvCxnSpPr>
        <p:spPr>
          <a:xfrm>
            <a:off x="8093004" y="2230916"/>
            <a:ext cx="81862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5E19E33E-5CD6-27AB-A4B7-4C37E59B95B1}"/>
              </a:ext>
            </a:extLst>
          </p:cNvPr>
          <p:cNvCxnSpPr>
            <a:cxnSpLocks/>
          </p:cNvCxnSpPr>
          <p:nvPr/>
        </p:nvCxnSpPr>
        <p:spPr>
          <a:xfrm>
            <a:off x="8829675" y="2228287"/>
            <a:ext cx="81862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4CDDE3CE-815D-77ED-7096-29170F1DF25B}"/>
                  </a:ext>
                </a:extLst>
              </p:cNvPr>
              <p:cNvSpPr txBox="1"/>
              <p:nvPr/>
            </p:nvSpPr>
            <p:spPr>
              <a:xfrm>
                <a:off x="5460155" y="1942106"/>
                <a:ext cx="9972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𝑀𝑎𝑟𝑔𝑖𝑛</m:t>
                      </m:r>
                    </m:oMath>
                  </m:oMathPara>
                </a14:m>
                <a:endParaRPr lang="zh-CN" altLang="en-US" sz="1400" dirty="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4CDDE3CE-815D-77ED-7096-29170F1DF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155" y="1942106"/>
                <a:ext cx="997203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49A4A397-7B32-09F7-5D0A-862D3CE67731}"/>
                  </a:ext>
                </a:extLst>
              </p:cNvPr>
              <p:cNvSpPr txBox="1"/>
              <p:nvPr/>
            </p:nvSpPr>
            <p:spPr>
              <a:xfrm>
                <a:off x="6209071" y="1943954"/>
                <a:ext cx="9972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𝑀𝑎𝑟𝑔𝑖𝑛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49A4A397-7B32-09F7-5D0A-862D3CE67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071" y="1943954"/>
                <a:ext cx="997203" cy="307777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60B24B91-C1BD-5C23-096A-AAB78CB90918}"/>
                  </a:ext>
                </a:extLst>
              </p:cNvPr>
              <p:cNvSpPr txBox="1"/>
              <p:nvPr/>
            </p:nvSpPr>
            <p:spPr>
              <a:xfrm>
                <a:off x="6902148" y="1943689"/>
                <a:ext cx="9972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𝑀𝑎𝑟𝑔𝑖𝑛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60B24B91-C1BD-5C23-096A-AAB78CB9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48" y="1943689"/>
                <a:ext cx="997203" cy="307777"/>
              </a:xfrm>
              <a:prstGeom prst="rect">
                <a:avLst/>
              </a:prstGeom>
              <a:blipFill>
                <a:blip r:embed="rId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BF2FC934-887F-EC31-1F91-6194FE1FE3A5}"/>
                  </a:ext>
                </a:extLst>
              </p:cNvPr>
              <p:cNvSpPr txBox="1"/>
              <p:nvPr/>
            </p:nvSpPr>
            <p:spPr>
              <a:xfrm>
                <a:off x="7642155" y="1959101"/>
                <a:ext cx="9972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𝑀𝑎𝑟𝑔𝑖𝑛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BF2FC934-887F-EC31-1F91-6194FE1FE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155" y="1959101"/>
                <a:ext cx="997203" cy="307777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F298958A-6F0A-FEB0-AC64-49BD65FCF8EE}"/>
                  </a:ext>
                </a:extLst>
              </p:cNvPr>
              <p:cNvSpPr txBox="1"/>
              <p:nvPr/>
            </p:nvSpPr>
            <p:spPr>
              <a:xfrm>
                <a:off x="8373292" y="1961254"/>
                <a:ext cx="9972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𝑀𝑎𝑟𝑔𝑖𝑛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F298958A-6F0A-FEB0-AC64-49BD65FCF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292" y="1961254"/>
                <a:ext cx="997203" cy="307777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文本框 156">
            <a:extLst>
              <a:ext uri="{FF2B5EF4-FFF2-40B4-BE49-F238E27FC236}">
                <a16:creationId xmlns:a16="http://schemas.microsoft.com/office/drawing/2014/main" id="{DC6A0882-C960-4BB5-9493-C47D98AD3D12}"/>
              </a:ext>
            </a:extLst>
          </p:cNvPr>
          <p:cNvSpPr txBox="1"/>
          <p:nvPr/>
        </p:nvSpPr>
        <p:spPr>
          <a:xfrm>
            <a:off x="6616167" y="5143537"/>
            <a:ext cx="3505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One piece of sliced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1130788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Work: </a:t>
            </a:r>
            <a:r>
              <a:rPr lang="en-US" altLang="zh-CN" sz="1400" dirty="0"/>
              <a:t>Get Template Heartbeat Signal – Clustering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4DC74CC-34E0-C884-5394-151CE6079C9C}"/>
              </a:ext>
            </a:extLst>
          </p:cNvPr>
          <p:cNvSpPr txBox="1"/>
          <p:nvPr/>
        </p:nvSpPr>
        <p:spPr>
          <a:xfrm>
            <a:off x="3854197" y="1111636"/>
            <a:ext cx="832499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"Recursive Function"</a:t>
            </a:r>
          </a:p>
          <a:p>
            <a:r>
              <a:rPr lang="en-US" altLang="zh-CN" dirty="0"/>
              <a:t>def </a:t>
            </a:r>
            <a:r>
              <a:rPr lang="en-US" altLang="zh-CN" b="1" dirty="0" err="1"/>
              <a:t>Kmeans_clustering</a:t>
            </a:r>
            <a:r>
              <a:rPr lang="en-US" altLang="zh-CN" dirty="0"/>
              <a:t>(threshold, </a:t>
            </a:r>
            <a:r>
              <a:rPr lang="en-US" altLang="zh-CN" dirty="0" err="1"/>
              <a:t>num_clusters</a:t>
            </a:r>
            <a:r>
              <a:rPr lang="en-US" altLang="zh-CN" dirty="0"/>
              <a:t>):</a:t>
            </a:r>
          </a:p>
          <a:p>
            <a:r>
              <a:rPr lang="en-US" altLang="zh-CN" dirty="0"/>
              <a:t>	. . . . . .</a:t>
            </a:r>
          </a:p>
          <a:p>
            <a:r>
              <a:rPr lang="en-US" altLang="zh-CN" dirty="0"/>
              <a:t>	if any(cluster) &gt; threshold:</a:t>
            </a:r>
          </a:p>
          <a:p>
            <a:r>
              <a:rPr lang="en-US" altLang="zh-CN" dirty="0"/>
              <a:t>		result = . . .</a:t>
            </a:r>
          </a:p>
          <a:p>
            <a:r>
              <a:rPr lang="en-US" altLang="zh-CN" dirty="0"/>
              <a:t>		return result</a:t>
            </a:r>
          </a:p>
          <a:p>
            <a:r>
              <a:rPr lang="en-US" altLang="zh-CN" dirty="0"/>
              <a:t>	else:</a:t>
            </a:r>
          </a:p>
          <a:p>
            <a:r>
              <a:rPr lang="en-US" altLang="zh-CN" dirty="0"/>
              <a:t>		return </a:t>
            </a:r>
            <a:r>
              <a:rPr lang="en-US" altLang="zh-CN" dirty="0" err="1"/>
              <a:t>Kmeans_clustering</a:t>
            </a:r>
            <a:r>
              <a:rPr lang="en-US" altLang="zh-CN" dirty="0"/>
              <a:t>(threshold, num_clusters-1)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626B47-13B0-5C1A-4A14-FF93003389D2}"/>
              </a:ext>
            </a:extLst>
          </p:cNvPr>
          <p:cNvSpPr txBox="1"/>
          <p:nvPr/>
        </p:nvSpPr>
        <p:spPr>
          <a:xfrm>
            <a:off x="3848231" y="3895459"/>
            <a:ext cx="83249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d</a:t>
            </a:r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ef </a:t>
            </a:r>
            <a:r>
              <a:rPr lang="en-US" altLang="zh-CN" b="1" dirty="0" err="1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altLang="zh-CN" b="1" dirty="0" err="1">
                <a:solidFill>
                  <a:srgbClr val="353535"/>
                </a:solidFill>
                <a:latin typeface="Consolas" panose="020B0609020204030204" pitchFamily="49" charset="0"/>
              </a:rPr>
              <a:t>ierarchical</a:t>
            </a:r>
            <a:r>
              <a:rPr lang="en-US" altLang="zh-CN" b="0" dirty="0" err="1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zh-CN" b="1" dirty="0" err="1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clustering</a:t>
            </a:r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(threshold):</a:t>
            </a:r>
          </a:p>
          <a:p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	. . . . . .</a:t>
            </a:r>
          </a:p>
          <a:p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	result = . . . </a:t>
            </a:r>
          </a:p>
          <a:p>
            <a:endParaRPr lang="en-US" altLang="zh-CN" dirty="0">
              <a:solidFill>
                <a:srgbClr val="353535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	return result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2243DC3-701D-3508-C954-ABA736A2538C}"/>
              </a:ext>
            </a:extLst>
          </p:cNvPr>
          <p:cNvSpPr/>
          <p:nvPr/>
        </p:nvSpPr>
        <p:spPr>
          <a:xfrm>
            <a:off x="8013795" y="6384086"/>
            <a:ext cx="63500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F167EB9-39BE-9038-DF11-292F5DBA8441}"/>
              </a:ext>
            </a:extLst>
          </p:cNvPr>
          <p:cNvSpPr/>
          <p:nvPr/>
        </p:nvSpPr>
        <p:spPr>
          <a:xfrm>
            <a:off x="8404955" y="6384086"/>
            <a:ext cx="63500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7C9F161-0DD0-F62C-1B9B-ECBDCBC89BD9}"/>
              </a:ext>
            </a:extLst>
          </p:cNvPr>
          <p:cNvSpPr/>
          <p:nvPr/>
        </p:nvSpPr>
        <p:spPr>
          <a:xfrm>
            <a:off x="8796115" y="6385561"/>
            <a:ext cx="63500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F55CE4B-05C4-E53C-A2A0-4C823E5FC5E0}"/>
              </a:ext>
            </a:extLst>
          </p:cNvPr>
          <p:cNvSpPr/>
          <p:nvPr/>
        </p:nvSpPr>
        <p:spPr>
          <a:xfrm>
            <a:off x="9191085" y="6385562"/>
            <a:ext cx="63500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ECC83A7-5C1E-84C4-E367-5ECEFB2D3B33}"/>
              </a:ext>
            </a:extLst>
          </p:cNvPr>
          <p:cNvSpPr/>
          <p:nvPr/>
        </p:nvSpPr>
        <p:spPr>
          <a:xfrm>
            <a:off x="9586055" y="6385560"/>
            <a:ext cx="63500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E1D649D-8E16-D291-E5CE-45873FC6586E}"/>
              </a:ext>
            </a:extLst>
          </p:cNvPr>
          <p:cNvSpPr/>
          <p:nvPr/>
        </p:nvSpPr>
        <p:spPr>
          <a:xfrm>
            <a:off x="9981025" y="6385560"/>
            <a:ext cx="63500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3A44264-C82F-B150-C548-D03878DBF8DD}"/>
              </a:ext>
            </a:extLst>
          </p:cNvPr>
          <p:cNvSpPr/>
          <p:nvPr/>
        </p:nvSpPr>
        <p:spPr>
          <a:xfrm>
            <a:off x="10375995" y="6384086"/>
            <a:ext cx="63500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5A78B6E-DA0B-1B8C-9515-D4E6C220CDDE}"/>
              </a:ext>
            </a:extLst>
          </p:cNvPr>
          <p:cNvSpPr/>
          <p:nvPr/>
        </p:nvSpPr>
        <p:spPr>
          <a:xfrm>
            <a:off x="10767155" y="6384085"/>
            <a:ext cx="63500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EAEC4C52-9A1C-F6AA-641D-F15B93BD0E30}"/>
              </a:ext>
            </a:extLst>
          </p:cNvPr>
          <p:cNvCxnSpPr>
            <a:stCxn id="10" idx="0"/>
            <a:endCxn id="11" idx="0"/>
          </p:cNvCxnSpPr>
          <p:nvPr/>
        </p:nvCxnSpPr>
        <p:spPr>
          <a:xfrm rot="5400000" flipH="1" flipV="1">
            <a:off x="10209523" y="6187338"/>
            <a:ext cx="1474" cy="394970"/>
          </a:xfrm>
          <a:prstGeom prst="bentConnector3">
            <a:avLst>
              <a:gd name="adj1" fmla="val 23363229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2B2C2567-A934-C37A-DA6E-A47172FB2B42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V="1">
            <a:off x="10432538" y="6017718"/>
            <a:ext cx="341576" cy="391158"/>
          </a:xfrm>
          <a:prstGeom prst="bentConnector2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AE3EB27A-DFBE-A42D-D337-605EC9C2DB6F}"/>
              </a:ext>
            </a:extLst>
          </p:cNvPr>
          <p:cNvCxnSpPr>
            <a:cxnSpLocks/>
          </p:cNvCxnSpPr>
          <p:nvPr/>
        </p:nvCxnSpPr>
        <p:spPr>
          <a:xfrm flipV="1">
            <a:off x="8662131" y="4706188"/>
            <a:ext cx="1382394" cy="480010"/>
          </a:xfrm>
          <a:prstGeom prst="bentConnector3">
            <a:avLst>
              <a:gd name="adj1" fmla="val 161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C78E1F50-05D4-A8F4-1CA0-B5D57F6823A3}"/>
              </a:ext>
            </a:extLst>
          </p:cNvPr>
          <p:cNvCxnSpPr>
            <a:stCxn id="9" idx="0"/>
            <a:endCxn id="11" idx="0"/>
          </p:cNvCxnSpPr>
          <p:nvPr/>
        </p:nvCxnSpPr>
        <p:spPr>
          <a:xfrm rot="5400000" flipH="1" flipV="1">
            <a:off x="10012038" y="5989853"/>
            <a:ext cx="1474" cy="789940"/>
          </a:xfrm>
          <a:prstGeom prst="bentConnector3">
            <a:avLst>
              <a:gd name="adj1" fmla="val 57805699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F5464767-702A-17EA-94A2-2285AEDACEE5}"/>
              </a:ext>
            </a:extLst>
          </p:cNvPr>
          <p:cNvCxnSpPr>
            <a:cxnSpLocks/>
          </p:cNvCxnSpPr>
          <p:nvPr/>
        </p:nvCxnSpPr>
        <p:spPr>
          <a:xfrm>
            <a:off x="10044525" y="4706188"/>
            <a:ext cx="0" cy="82914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连接符: 肘形 75">
            <a:extLst>
              <a:ext uri="{FF2B5EF4-FFF2-40B4-BE49-F238E27FC236}">
                <a16:creationId xmlns:a16="http://schemas.microsoft.com/office/drawing/2014/main" id="{CCC819E9-2DC9-B6C1-9A97-7DAF64E38D4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24659" y="6184389"/>
            <a:ext cx="1474" cy="394970"/>
          </a:xfrm>
          <a:prstGeom prst="bentConnector3">
            <a:avLst>
              <a:gd name="adj1" fmla="val 23363229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连接符: 肘形 76">
            <a:extLst>
              <a:ext uri="{FF2B5EF4-FFF2-40B4-BE49-F238E27FC236}">
                <a16:creationId xmlns:a16="http://schemas.microsoft.com/office/drawing/2014/main" id="{071A2CBD-269D-4F3E-CB29-17B18CE0599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42293" y="6185863"/>
            <a:ext cx="1474" cy="394970"/>
          </a:xfrm>
          <a:prstGeom prst="bentConnector3">
            <a:avLst>
              <a:gd name="adj1" fmla="val 23363229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连接符: 肘形 80">
            <a:extLst>
              <a:ext uri="{FF2B5EF4-FFF2-40B4-BE49-F238E27FC236}">
                <a16:creationId xmlns:a16="http://schemas.microsoft.com/office/drawing/2014/main" id="{E7CAEA39-3B82-319B-FD0D-ECF6EA1580C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637263" y="5643811"/>
            <a:ext cx="1474" cy="789940"/>
          </a:xfrm>
          <a:prstGeom prst="bentConnector3">
            <a:avLst>
              <a:gd name="adj1" fmla="val 57805699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A3BA6F2F-D7AC-B56D-E6CC-D02E4A04F5D6}"/>
              </a:ext>
            </a:extLst>
          </p:cNvPr>
          <p:cNvCxnSpPr>
            <a:cxnSpLocks/>
          </p:cNvCxnSpPr>
          <p:nvPr/>
        </p:nvCxnSpPr>
        <p:spPr>
          <a:xfrm>
            <a:off x="7878652" y="4946193"/>
            <a:ext cx="30099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02E0A799-6481-F026-1172-9A059442EF91}"/>
              </a:ext>
            </a:extLst>
          </p:cNvPr>
          <p:cNvCxnSpPr>
            <a:cxnSpLocks/>
          </p:cNvCxnSpPr>
          <p:nvPr/>
        </p:nvCxnSpPr>
        <p:spPr>
          <a:xfrm>
            <a:off x="7878652" y="5358943"/>
            <a:ext cx="30099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A2F4D25F-DC04-78EB-602C-3E0A57EE183C}"/>
              </a:ext>
            </a:extLst>
          </p:cNvPr>
          <p:cNvCxnSpPr>
            <a:cxnSpLocks/>
          </p:cNvCxnSpPr>
          <p:nvPr/>
        </p:nvCxnSpPr>
        <p:spPr>
          <a:xfrm>
            <a:off x="7893145" y="5790743"/>
            <a:ext cx="30099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13B42665-AB75-517D-9D5D-4F8E973AC0E0}"/>
              </a:ext>
            </a:extLst>
          </p:cNvPr>
          <p:cNvCxnSpPr>
            <a:cxnSpLocks/>
          </p:cNvCxnSpPr>
          <p:nvPr/>
        </p:nvCxnSpPr>
        <p:spPr>
          <a:xfrm>
            <a:off x="9349200" y="4355507"/>
            <a:ext cx="0" cy="35068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A8399093-CB51-F7B0-8735-123DCAB62A1D}"/>
              </a:ext>
            </a:extLst>
          </p:cNvPr>
          <p:cNvCxnSpPr>
            <a:cxnSpLocks/>
          </p:cNvCxnSpPr>
          <p:nvPr/>
        </p:nvCxnSpPr>
        <p:spPr>
          <a:xfrm>
            <a:off x="7878652" y="4507689"/>
            <a:ext cx="30099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E5DD9A13-54DB-604B-8761-B7FBE751735C}"/>
              </a:ext>
            </a:extLst>
          </p:cNvPr>
          <p:cNvSpPr txBox="1"/>
          <p:nvPr/>
        </p:nvSpPr>
        <p:spPr>
          <a:xfrm>
            <a:off x="8273644" y="6488668"/>
            <a:ext cx="2478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hierarchical tree</a:t>
            </a:r>
            <a:endParaRPr lang="zh-CN" altLang="en-US" dirty="0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20323C37-8E15-3415-000C-F56F305174B0}"/>
              </a:ext>
            </a:extLst>
          </p:cNvPr>
          <p:cNvSpPr txBox="1"/>
          <p:nvPr/>
        </p:nvSpPr>
        <p:spPr>
          <a:xfrm>
            <a:off x="216723" y="1145488"/>
            <a:ext cx="27898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sz="2000" b="1" dirty="0"/>
              <a:t>Comparison</a:t>
            </a:r>
            <a:endParaRPr lang="zh-CN" altLang="en-US" sz="2000" b="1" dirty="0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EC9648E3-9E55-7F75-64BB-4B17CAD62AB3}"/>
              </a:ext>
            </a:extLst>
          </p:cNvPr>
          <p:cNvSpPr txBox="1"/>
          <p:nvPr/>
        </p:nvSpPr>
        <p:spPr>
          <a:xfrm>
            <a:off x="216722" y="1805471"/>
            <a:ext cx="2789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b="1" dirty="0"/>
              <a:t>K-Means Clustering</a:t>
            </a:r>
            <a:endParaRPr lang="zh-CN" altLang="en-US" b="1" dirty="0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1E6C47E4-14EB-A604-4C1C-140F31ED06B9}"/>
              </a:ext>
            </a:extLst>
          </p:cNvPr>
          <p:cNvSpPr txBox="1"/>
          <p:nvPr/>
        </p:nvSpPr>
        <p:spPr>
          <a:xfrm>
            <a:off x="216722" y="3922980"/>
            <a:ext cx="3351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Hierarchical Clustering</a:t>
            </a:r>
            <a:endParaRPr lang="zh-CN" altLang="en-US" dirty="0"/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0BC70755-9DB2-455B-53F7-7DA95EB74D6D}"/>
              </a:ext>
            </a:extLst>
          </p:cNvPr>
          <p:cNvSpPr txBox="1"/>
          <p:nvPr/>
        </p:nvSpPr>
        <p:spPr>
          <a:xfrm>
            <a:off x="216722" y="2265798"/>
            <a:ext cx="35614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Specify the number of clusters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E0A7A7AB-E709-B154-0F06-EC623F6ED533}"/>
              </a:ext>
            </a:extLst>
          </p:cNvPr>
          <p:cNvSpPr txBox="1"/>
          <p:nvPr/>
        </p:nvSpPr>
        <p:spPr>
          <a:xfrm>
            <a:off x="216722" y="4384733"/>
            <a:ext cx="3051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No specify the number of clusters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E8998720-5589-8562-35EC-A72106900D36}"/>
              </a:ext>
            </a:extLst>
          </p:cNvPr>
          <p:cNvSpPr txBox="1"/>
          <p:nvPr/>
        </p:nvSpPr>
        <p:spPr>
          <a:xfrm>
            <a:off x="10624057" y="4199015"/>
            <a:ext cx="1619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Consolas" panose="020B0609020204030204" pitchFamily="49" charset="0"/>
              </a:rPr>
              <a:t>Threshold_1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13B6F428-1C69-3DFE-E872-9B208E428A77}"/>
              </a:ext>
            </a:extLst>
          </p:cNvPr>
          <p:cNvSpPr txBox="1"/>
          <p:nvPr/>
        </p:nvSpPr>
        <p:spPr>
          <a:xfrm>
            <a:off x="10624057" y="4614800"/>
            <a:ext cx="1619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2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Threshold_2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1C550BF6-085A-117F-B659-BE21B41FE59B}"/>
              </a:ext>
            </a:extLst>
          </p:cNvPr>
          <p:cNvSpPr txBox="1"/>
          <p:nvPr/>
        </p:nvSpPr>
        <p:spPr>
          <a:xfrm>
            <a:off x="10624057" y="5041920"/>
            <a:ext cx="1619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2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Threshold_3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82D91EAD-B91B-FCD9-0CFF-70A937CB4B9E}"/>
              </a:ext>
            </a:extLst>
          </p:cNvPr>
          <p:cNvSpPr txBox="1"/>
          <p:nvPr/>
        </p:nvSpPr>
        <p:spPr>
          <a:xfrm>
            <a:off x="10624057" y="5469040"/>
            <a:ext cx="1619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2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Threshold_4</a:t>
            </a:r>
          </a:p>
        </p:txBody>
      </p: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546D4857-0EB3-C5ED-0900-2F8DCC585412}"/>
              </a:ext>
            </a:extLst>
          </p:cNvPr>
          <p:cNvCxnSpPr>
            <a:cxnSpLocks/>
          </p:cNvCxnSpPr>
          <p:nvPr/>
        </p:nvCxnSpPr>
        <p:spPr>
          <a:xfrm>
            <a:off x="3587644" y="971709"/>
            <a:ext cx="0" cy="588629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104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50794" y="3783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Work: </a:t>
            </a:r>
            <a:r>
              <a:rPr lang="en-US" altLang="zh-CN" sz="1400" dirty="0"/>
              <a:t>Get Template Heartbeat Signal – Clustering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96C2B9-4091-6B76-5D2D-37122CC267D9}"/>
              </a:ext>
            </a:extLst>
          </p:cNvPr>
          <p:cNvSpPr txBox="1"/>
          <p:nvPr/>
        </p:nvSpPr>
        <p:spPr>
          <a:xfrm>
            <a:off x="3016925" y="1523849"/>
            <a:ext cx="38570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Run a segment of code 5 times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A210753-5B01-EE28-E858-A94F76FEB4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7" b="3343"/>
          <a:stretch/>
        </p:blipFill>
        <p:spPr>
          <a:xfrm>
            <a:off x="6924676" y="4478029"/>
            <a:ext cx="5267324" cy="23094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446243-BE0A-6B29-F02C-EBBC6C5367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2" t="4073" r="492" b="2036"/>
          <a:stretch/>
        </p:blipFill>
        <p:spPr>
          <a:xfrm>
            <a:off x="2400300" y="2217697"/>
            <a:ext cx="4980155" cy="22764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D277612-278C-C242-F04F-7382ABD4D4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2" b="3431"/>
          <a:stretch/>
        </p:blipFill>
        <p:spPr>
          <a:xfrm>
            <a:off x="2400300" y="4478030"/>
            <a:ext cx="5048856" cy="232717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CD88C2D-FAC7-D6D8-8D24-587056D183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" b="3367"/>
          <a:stretch/>
        </p:blipFill>
        <p:spPr>
          <a:xfrm>
            <a:off x="6924676" y="0"/>
            <a:ext cx="5267324" cy="22764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BAD349-4CC8-CA8B-7B4A-73C31EB3DB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9" b="3818"/>
          <a:stretch/>
        </p:blipFill>
        <p:spPr>
          <a:xfrm>
            <a:off x="6924676" y="2285368"/>
            <a:ext cx="5267324" cy="2183768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22ABF17-3C44-32C7-DFF1-F7D1C9F1B791}"/>
              </a:ext>
            </a:extLst>
          </p:cNvPr>
          <p:cNvCxnSpPr>
            <a:cxnSpLocks/>
          </p:cNvCxnSpPr>
          <p:nvPr/>
        </p:nvCxnSpPr>
        <p:spPr>
          <a:xfrm>
            <a:off x="7214088" y="0"/>
            <a:ext cx="0" cy="685327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56EC590-68A1-25A7-3C85-666CB2F178C8}"/>
              </a:ext>
            </a:extLst>
          </p:cNvPr>
          <p:cNvSpPr txBox="1"/>
          <p:nvPr/>
        </p:nvSpPr>
        <p:spPr>
          <a:xfrm>
            <a:off x="176380" y="2656033"/>
            <a:ext cx="3417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Initialization of cluster centers has a great impact to results. 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3C3394E-EA38-0011-11B8-4A76B98DD0E2}"/>
              </a:ext>
            </a:extLst>
          </p:cNvPr>
          <p:cNvSpPr txBox="1"/>
          <p:nvPr/>
        </p:nvSpPr>
        <p:spPr>
          <a:xfrm>
            <a:off x="176380" y="5003354"/>
            <a:ext cx="6097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Robust to random </a:t>
            </a:r>
          </a:p>
          <a:p>
            <a:r>
              <a:rPr lang="en-US" altLang="zh-CN" dirty="0"/>
              <a:t>initialization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F005B7C-3266-722E-EFBE-DD3C7D799DB9}"/>
              </a:ext>
            </a:extLst>
          </p:cNvPr>
          <p:cNvSpPr txBox="1"/>
          <p:nvPr/>
        </p:nvSpPr>
        <p:spPr>
          <a:xfrm>
            <a:off x="216723" y="1145488"/>
            <a:ext cx="2789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Comparison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2CAD6FD-4728-5620-529B-6817F1C8E454}"/>
              </a:ext>
            </a:extLst>
          </p:cNvPr>
          <p:cNvSpPr txBox="1"/>
          <p:nvPr/>
        </p:nvSpPr>
        <p:spPr>
          <a:xfrm>
            <a:off x="176380" y="2133483"/>
            <a:ext cx="2789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K-means Clustering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3884AB5-00DE-E289-BC71-6FAFA5D84C03}"/>
              </a:ext>
            </a:extLst>
          </p:cNvPr>
          <p:cNvSpPr txBox="1"/>
          <p:nvPr/>
        </p:nvSpPr>
        <p:spPr>
          <a:xfrm>
            <a:off x="176380" y="4478029"/>
            <a:ext cx="3180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Hierarchical Clustering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8982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Work: </a:t>
            </a:r>
            <a:r>
              <a:rPr lang="en-US" altLang="zh-CN" sz="1400" dirty="0"/>
              <a:t>Get Template Heartbeat Signal – Clustering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828C8DD-8708-A141-7B57-F181EC0022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1" t="5165" r="9500" b="7925"/>
          <a:stretch/>
        </p:blipFill>
        <p:spPr>
          <a:xfrm>
            <a:off x="2042211" y="1008562"/>
            <a:ext cx="4413611" cy="197748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C0F3FB3-AF3D-C8FE-D63E-E54B5420C2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6128" r="8432" b="2157"/>
          <a:stretch/>
        </p:blipFill>
        <p:spPr>
          <a:xfrm>
            <a:off x="6911908" y="2266949"/>
            <a:ext cx="4939697" cy="227186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F9AE8E8-C2C4-D58C-142D-690D6B0945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9" t="5159" r="9793" b="7930"/>
          <a:stretch/>
        </p:blipFill>
        <p:spPr>
          <a:xfrm>
            <a:off x="2003366" y="2986042"/>
            <a:ext cx="4452456" cy="1994886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FD4A8F6-6B0D-7513-5C41-466A1EA48A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" t="3714" r="8592" b="7931"/>
          <a:stretch/>
        </p:blipFill>
        <p:spPr>
          <a:xfrm>
            <a:off x="6826609" y="4434225"/>
            <a:ext cx="5024996" cy="216727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76C3B56F-DC9D-9680-252E-D0B3BF6D450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6" t="6092" r="9391" b="7127"/>
          <a:stretch/>
        </p:blipFill>
        <p:spPr>
          <a:xfrm>
            <a:off x="1929500" y="4980928"/>
            <a:ext cx="4535848" cy="183946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67723A61-07E5-3F50-0688-A87C787AB8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1" t="5008" r="6465" b="6635"/>
          <a:stretch/>
        </p:blipFill>
        <p:spPr>
          <a:xfrm>
            <a:off x="6967704" y="99673"/>
            <a:ext cx="4990932" cy="2167276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7DC3618-50C9-77E5-BC63-612A61E9AB3A}"/>
              </a:ext>
            </a:extLst>
          </p:cNvPr>
          <p:cNvCxnSpPr>
            <a:cxnSpLocks/>
          </p:cNvCxnSpPr>
          <p:nvPr/>
        </p:nvCxnSpPr>
        <p:spPr>
          <a:xfrm>
            <a:off x="6756888" y="0"/>
            <a:ext cx="0" cy="685327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2D738C7D-2D3A-CAEB-D792-126986A1C489}"/>
              </a:ext>
            </a:extLst>
          </p:cNvPr>
          <p:cNvSpPr txBox="1"/>
          <p:nvPr/>
        </p:nvSpPr>
        <p:spPr>
          <a:xfrm>
            <a:off x="14551" y="2770850"/>
            <a:ext cx="2463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Clustering can filter out anomalous data, ensuring the quality of data.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4C4F827-FFA7-343C-1EEA-29F7D46F9CD9}"/>
              </a:ext>
            </a:extLst>
          </p:cNvPr>
          <p:cNvSpPr/>
          <p:nvPr/>
        </p:nvSpPr>
        <p:spPr>
          <a:xfrm>
            <a:off x="8953500" y="885615"/>
            <a:ext cx="812800" cy="4616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5F467C-A2A0-6022-2747-7F51BBD94ED0}"/>
              </a:ext>
            </a:extLst>
          </p:cNvPr>
          <p:cNvSpPr/>
          <p:nvPr/>
        </p:nvSpPr>
        <p:spPr>
          <a:xfrm>
            <a:off x="8791575" y="3047849"/>
            <a:ext cx="812800" cy="4616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C4F827-FFA7-343C-1EEA-29F7D46F9CD9}"/>
              </a:ext>
            </a:extLst>
          </p:cNvPr>
          <p:cNvSpPr/>
          <p:nvPr/>
        </p:nvSpPr>
        <p:spPr>
          <a:xfrm>
            <a:off x="8293100" y="5227651"/>
            <a:ext cx="812800" cy="4616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BF5B0D3-632F-8343-D4FD-61552978B30F}"/>
              </a:ext>
            </a:extLst>
          </p:cNvPr>
          <p:cNvCxnSpPr/>
          <p:nvPr/>
        </p:nvCxnSpPr>
        <p:spPr>
          <a:xfrm flipH="1">
            <a:off x="9077960" y="2857110"/>
            <a:ext cx="240030" cy="2999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1B1F3137-E7A9-9CA3-B7B5-01C5277811BC}"/>
              </a:ext>
            </a:extLst>
          </p:cNvPr>
          <p:cNvSpPr txBox="1"/>
          <p:nvPr/>
        </p:nvSpPr>
        <p:spPr>
          <a:xfrm>
            <a:off x="9317990" y="2644702"/>
            <a:ext cx="21449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353535"/>
                </a:solidFill>
                <a:latin typeface="Consolas" panose="020B0609020204030204" pitchFamily="49" charset="0"/>
              </a:rPr>
              <a:t>Anomalous Data</a:t>
            </a:r>
            <a:endParaRPr lang="zh-CN" altLang="en-US" sz="1400" b="1" dirty="0">
              <a:solidFill>
                <a:srgbClr val="353535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235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32A2BE86-86A6-F1FC-83EE-91A826B532E5}"/>
              </a:ext>
            </a:extLst>
          </p:cNvPr>
          <p:cNvSpPr txBox="1"/>
          <p:nvPr/>
        </p:nvSpPr>
        <p:spPr>
          <a:xfrm>
            <a:off x="1122218" y="423950"/>
            <a:ext cx="3948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Work: </a:t>
            </a:r>
            <a:r>
              <a:rPr lang="en-US" altLang="zh-CN" sz="1400" dirty="0"/>
              <a:t>Tutorial-ML Estimation</a:t>
            </a:r>
            <a:endParaRPr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A574D2-30D4-519C-A27F-D9158AC85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478" y="2712372"/>
            <a:ext cx="4138733" cy="41387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DC339E-98F2-4C71-A317-0A387C4FCD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266" y="2700193"/>
            <a:ext cx="4138734" cy="413873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9504A86-1741-EC65-E63B-AD1C22548152}"/>
              </a:ext>
            </a:extLst>
          </p:cNvPr>
          <p:cNvSpPr txBox="1"/>
          <p:nvPr/>
        </p:nvSpPr>
        <p:spPr>
          <a:xfrm>
            <a:off x="533515" y="1078962"/>
            <a:ext cx="109980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Given </a:t>
            </a:r>
            <a:r>
              <a:rPr lang="es-E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a P-dimensional Gaussian vector process y(m) from N observation vectors [y(</a:t>
            </a:r>
            <a:r>
              <a:rPr lang="es-ES" altLang="zh-CN" b="0" dirty="0">
                <a:solidFill>
                  <a:srgbClr val="6D86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E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), y(</a:t>
            </a:r>
            <a:r>
              <a:rPr lang="es-ES" altLang="zh-CN" b="0" dirty="0">
                <a:solidFill>
                  <a:srgbClr val="6D86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E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), ... , y(N − </a:t>
            </a:r>
            <a:r>
              <a:rPr lang="es-ES" altLang="zh-CN" b="0" dirty="0">
                <a:solidFill>
                  <a:srgbClr val="6D86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E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)]</a:t>
            </a:r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.</a:t>
            </a:r>
            <a:endParaRPr lang="es-ES" altLang="zh-CN" b="0" dirty="0">
              <a:solidFill>
                <a:srgbClr val="353535"/>
              </a:solidFill>
              <a:effectLst/>
              <a:latin typeface="Consolas" panose="020B0609020204030204" pitchFamily="49" charset="0"/>
            </a:endParaRPr>
          </a:p>
          <a:p>
            <a:endParaRPr lang="es-ES" altLang="zh-CN" dirty="0">
              <a:solidFill>
                <a:srgbClr val="353535"/>
              </a:solidFill>
              <a:latin typeface="Consolas" panose="020B0609020204030204" pitchFamily="49" charset="0"/>
            </a:endParaRPr>
          </a:p>
          <a:p>
            <a:endParaRPr lang="es-ES" altLang="zh-CN" b="0" dirty="0">
              <a:solidFill>
                <a:srgbClr val="353535"/>
              </a:solidFill>
              <a:effectLst/>
              <a:latin typeface="Consolas" panose="020B0609020204030204" pitchFamily="49" charset="0"/>
            </a:endParaRPr>
          </a:p>
          <a:p>
            <a:r>
              <a:rPr lang="es-E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Using </a:t>
            </a:r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Maximum likelihood estimation</a:t>
            </a:r>
            <a:r>
              <a:rPr lang="es-E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 to get the mean vector and the covarance matrix.</a:t>
            </a:r>
            <a:endParaRPr lang="en-US" altLang="zh-CN" b="0" dirty="0">
              <a:solidFill>
                <a:srgbClr val="35353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0A948E-31E8-F378-9024-A53E898CEA56}"/>
              </a:ext>
            </a:extLst>
          </p:cNvPr>
          <p:cNvSpPr txBox="1"/>
          <p:nvPr/>
        </p:nvSpPr>
        <p:spPr>
          <a:xfrm>
            <a:off x="609716" y="3577452"/>
            <a:ext cx="36161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Derivation of formulas, </a:t>
            </a:r>
          </a:p>
          <a:p>
            <a:r>
              <a:rPr lang="es-E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which are omitted in book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DD2E1A-F831-D31F-F9B1-AF4DC7C6CE09}"/>
              </a:ext>
            </a:extLst>
          </p:cNvPr>
          <p:cNvSpPr txBox="1"/>
          <p:nvPr/>
        </p:nvSpPr>
        <p:spPr>
          <a:xfrm>
            <a:off x="609715" y="4546949"/>
            <a:ext cx="361615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s-ES" altLang="zh-CN" dirty="0"/>
              <a:t>Write code to simulte 2-D Gaussian process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E50C06-0657-7CA4-38C1-B1E70C15F248}"/>
              </a:ext>
            </a:extLst>
          </p:cNvPr>
          <p:cNvSpPr txBox="1"/>
          <p:nvPr/>
        </p:nvSpPr>
        <p:spPr>
          <a:xfrm>
            <a:off x="609715" y="5518570"/>
            <a:ext cx="361616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Compare real Mean and Var </a:t>
            </a:r>
          </a:p>
          <a:p>
            <a:r>
              <a:rPr lang="en-US" altLang="zh-CN" dirty="0"/>
              <a:t>with the Mean and Var calculated by ML Estimation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EA29EC9-3C14-31A4-9489-6FF326D38923}"/>
              </a:ext>
            </a:extLst>
          </p:cNvPr>
          <p:cNvCxnSpPr>
            <a:stCxn id="6" idx="2"/>
            <a:endCxn id="9" idx="0"/>
          </p:cNvCxnSpPr>
          <p:nvPr/>
        </p:nvCxnSpPr>
        <p:spPr>
          <a:xfrm>
            <a:off x="2417795" y="4223783"/>
            <a:ext cx="0" cy="3231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7222951-8601-2153-D7F9-E06D0AC3A59E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2417795" y="5193280"/>
            <a:ext cx="0" cy="3252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EB9D5DF4-B3DA-C6D5-0D69-93C7590EE3EA}"/>
              </a:ext>
            </a:extLst>
          </p:cNvPr>
          <p:cNvSpPr txBox="1"/>
          <p:nvPr/>
        </p:nvSpPr>
        <p:spPr>
          <a:xfrm>
            <a:off x="527782" y="2947937"/>
            <a:ext cx="165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My Tutorial:</a:t>
            </a:r>
          </a:p>
        </p:txBody>
      </p:sp>
    </p:spTree>
    <p:extLst>
      <p:ext uri="{BB962C8B-B14F-4D97-AF65-F5344CB8AC3E}">
        <p14:creationId xmlns:p14="http://schemas.microsoft.com/office/powerpoint/2010/main" val="4256841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32A2BE86-86A6-F1FC-83EE-91A826B532E5}"/>
              </a:ext>
            </a:extLst>
          </p:cNvPr>
          <p:cNvSpPr txBox="1"/>
          <p:nvPr/>
        </p:nvSpPr>
        <p:spPr>
          <a:xfrm>
            <a:off x="1122218" y="423950"/>
            <a:ext cx="3948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Work: </a:t>
            </a:r>
            <a:r>
              <a:rPr lang="en-US" altLang="zh-CN" sz="1400" dirty="0"/>
              <a:t>Tutorial-ML Estimation</a:t>
            </a:r>
            <a:endParaRPr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F7E4D1-1545-7FA2-1CAE-8AD589377F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" r="471" b="840"/>
          <a:stretch/>
        </p:blipFill>
        <p:spPr>
          <a:xfrm>
            <a:off x="3405447" y="1481248"/>
            <a:ext cx="8786553" cy="43309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929F08F-D7CA-F077-2F9B-7386FB4C3E72}"/>
              </a:ext>
            </a:extLst>
          </p:cNvPr>
          <p:cNvSpPr txBox="1"/>
          <p:nvPr/>
        </p:nvSpPr>
        <p:spPr>
          <a:xfrm>
            <a:off x="191142" y="2393953"/>
            <a:ext cx="321430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Emphasize some details that are overlooked in the textbook </a:t>
            </a:r>
          </a:p>
          <a:p>
            <a:endParaRPr lang="en-US" altLang="zh-CN" dirty="0">
              <a:solidFill>
                <a:srgbClr val="353535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P</a:t>
            </a:r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rovide additional steps for the derivation of equations.</a:t>
            </a:r>
          </a:p>
          <a:p>
            <a:endParaRPr lang="en-US" altLang="zh-CN" dirty="0">
              <a:solidFill>
                <a:srgbClr val="353535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Time-consuming.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11BC22-71E4-C2B1-B328-475E84CDED8A}"/>
              </a:ext>
            </a:extLst>
          </p:cNvPr>
          <p:cNvSpPr txBox="1"/>
          <p:nvPr/>
        </p:nvSpPr>
        <p:spPr>
          <a:xfrm>
            <a:off x="5844151" y="6038480"/>
            <a:ext cx="3909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Parts of the tutorial I wrote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B6A2B5-9CFF-8D2E-CD6F-BBDC15387384}"/>
              </a:ext>
            </a:extLst>
          </p:cNvPr>
          <p:cNvSpPr/>
          <p:nvPr/>
        </p:nvSpPr>
        <p:spPr>
          <a:xfrm>
            <a:off x="5844151" y="2047864"/>
            <a:ext cx="6260219" cy="20292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4F6F58-9D51-59E8-C978-83D6415D50AC}"/>
              </a:ext>
            </a:extLst>
          </p:cNvPr>
          <p:cNvSpPr/>
          <p:nvPr/>
        </p:nvSpPr>
        <p:spPr>
          <a:xfrm>
            <a:off x="6096000" y="3223260"/>
            <a:ext cx="3528060" cy="42345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79852E6-4FE7-3B4F-1DB0-07BE06AA9CDA}"/>
              </a:ext>
            </a:extLst>
          </p:cNvPr>
          <p:cNvSpPr/>
          <p:nvPr/>
        </p:nvSpPr>
        <p:spPr>
          <a:xfrm>
            <a:off x="7006590" y="2393953"/>
            <a:ext cx="1954530" cy="42345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329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Work: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42EFEE-4463-9E5A-6ED8-001FFC6359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8" t="7448" r="9500" b="8439"/>
          <a:stretch/>
        </p:blipFill>
        <p:spPr>
          <a:xfrm>
            <a:off x="8090318" y="1304233"/>
            <a:ext cx="3923608" cy="24115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D759A5-ED41-A684-6DE7-1BC082E8C6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8" t="7478" r="9500" b="8408"/>
          <a:stretch/>
        </p:blipFill>
        <p:spPr>
          <a:xfrm>
            <a:off x="8090318" y="3715789"/>
            <a:ext cx="3923608" cy="24115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DC0ABCB-2155-4F12-4FB9-CD9A41E327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0" t="7448" r="9488" b="8439"/>
          <a:stretch/>
        </p:blipFill>
        <p:spPr>
          <a:xfrm>
            <a:off x="4088082" y="1304233"/>
            <a:ext cx="3923609" cy="24115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9FA194B-E3E6-5536-83CC-8244B3C221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0" t="7478" r="9488" b="8408"/>
          <a:stretch/>
        </p:blipFill>
        <p:spPr>
          <a:xfrm>
            <a:off x="4088081" y="3715789"/>
            <a:ext cx="3923609" cy="24115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015B8EA-1D02-8389-E4F2-E98311EDAFCB}"/>
              </a:ext>
            </a:extLst>
          </p:cNvPr>
          <p:cNvSpPr txBox="1"/>
          <p:nvPr/>
        </p:nvSpPr>
        <p:spPr>
          <a:xfrm>
            <a:off x="844687" y="1526944"/>
            <a:ext cx="2616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N groups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91CE4D-1BB1-AF2A-7C64-A05A2FDC8F90}"/>
              </a:ext>
            </a:extLst>
          </p:cNvPr>
          <p:cNvSpPr txBox="1"/>
          <p:nvPr/>
        </p:nvSpPr>
        <p:spPr>
          <a:xfrm>
            <a:off x="844687" y="2263107"/>
            <a:ext cx="2616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Each group ~ normal distribution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7185847-32AC-7CAF-CF72-2A1EBA77F44C}"/>
              </a:ext>
            </a:extLst>
          </p:cNvPr>
          <p:cNvSpPr txBox="1"/>
          <p:nvPr/>
        </p:nvSpPr>
        <p:spPr>
          <a:xfrm>
            <a:off x="844687" y="3276270"/>
            <a:ext cx="2616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N groups are mixed together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B52B438-5992-59D6-42D5-CE6BC26F9027}"/>
              </a:ext>
            </a:extLst>
          </p:cNvPr>
          <p:cNvSpPr txBox="1"/>
          <p:nvPr/>
        </p:nvSpPr>
        <p:spPr>
          <a:xfrm>
            <a:off x="844687" y="4289433"/>
            <a:ext cx="2616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Divide this large </a:t>
            </a:r>
          </a:p>
          <a:p>
            <a:r>
              <a:rPr lang="en-US" altLang="zh-CN" dirty="0"/>
              <a:t>group into N groups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769A8E4-D874-96C2-E43C-CFD783272D95}"/>
              </a:ext>
            </a:extLst>
          </p:cNvPr>
          <p:cNvSpPr txBox="1"/>
          <p:nvPr/>
        </p:nvSpPr>
        <p:spPr>
          <a:xfrm>
            <a:off x="844687" y="5302596"/>
            <a:ext cx="2616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Estimate </a:t>
            </a:r>
            <a:r>
              <a:rPr lang="en-US" altLang="zh-CN" b="1" dirty="0"/>
              <a:t>Mean</a:t>
            </a:r>
            <a:r>
              <a:rPr lang="en-US" altLang="zh-CN" dirty="0"/>
              <a:t> and </a:t>
            </a:r>
          </a:p>
          <a:p>
            <a:r>
              <a:rPr lang="en-US" altLang="zh-CN" b="1" dirty="0"/>
              <a:t>Var</a:t>
            </a:r>
            <a:r>
              <a:rPr lang="en-US" altLang="zh-CN" dirty="0"/>
              <a:t> for each group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2692BE6-64A1-17BD-D80A-CC4F1EADA49A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2152787" y="1896276"/>
            <a:ext cx="0" cy="3668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F4850083-726E-AC43-D04D-4CD1680FC54C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2152787" y="2909438"/>
            <a:ext cx="0" cy="3668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ABE4CAB-FE75-4499-69E4-38067DACB42B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>
            <a:off x="2152787" y="3922601"/>
            <a:ext cx="0" cy="3668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A5FD3DA-AC7B-BBB9-7FD6-CA3D450A2E8F}"/>
              </a:ext>
            </a:extLst>
          </p:cNvPr>
          <p:cNvCxnSpPr>
            <a:stCxn id="14" idx="2"/>
            <a:endCxn id="16" idx="0"/>
          </p:cNvCxnSpPr>
          <p:nvPr/>
        </p:nvCxnSpPr>
        <p:spPr>
          <a:xfrm>
            <a:off x="2152787" y="4935764"/>
            <a:ext cx="0" cy="3668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D11A363-24ED-81FB-7920-B9087B9AD427}"/>
              </a:ext>
            </a:extLst>
          </p:cNvPr>
          <p:cNvCxnSpPr>
            <a:cxnSpLocks/>
          </p:cNvCxnSpPr>
          <p:nvPr/>
        </p:nvCxnSpPr>
        <p:spPr>
          <a:xfrm flipH="1">
            <a:off x="5649835" y="1896276"/>
            <a:ext cx="204865" cy="114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1178F252-6B49-46B3-54B2-92F016D7D98F}"/>
              </a:ext>
            </a:extLst>
          </p:cNvPr>
          <p:cNvSpPr txBox="1"/>
          <p:nvPr/>
        </p:nvSpPr>
        <p:spPr>
          <a:xfrm>
            <a:off x="5752267" y="1679203"/>
            <a:ext cx="18139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53535"/>
                </a:solidFill>
                <a:latin typeface="Consolas" panose="020B0609020204030204" pitchFamily="49" charset="0"/>
              </a:rPr>
              <a:t>Here’s a bug!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F81DDEF-C4C6-6DAC-4B53-A8C87783AD37}"/>
              </a:ext>
            </a:extLst>
          </p:cNvPr>
          <p:cNvSpPr txBox="1"/>
          <p:nvPr/>
        </p:nvSpPr>
        <p:spPr>
          <a:xfrm>
            <a:off x="6142978" y="6222797"/>
            <a:ext cx="3909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Simple simulations of EM</a:t>
            </a:r>
          </a:p>
          <a:p>
            <a:pPr algn="ctr"/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(1-D Gaussian Mixture Model)</a:t>
            </a:r>
          </a:p>
        </p:txBody>
      </p:sp>
    </p:spTree>
    <p:extLst>
      <p:ext uri="{BB962C8B-B14F-4D97-AF65-F5344CB8AC3E}">
        <p14:creationId xmlns:p14="http://schemas.microsoft.com/office/powerpoint/2010/main" val="3274615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Work: </a:t>
            </a:r>
            <a:r>
              <a:rPr lang="en-US" altLang="zh-CN" sz="1400" dirty="0"/>
              <a:t>Theoretical knowledge Learning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F1E1A2-EAA5-F458-EF2C-03F08482877A}"/>
              </a:ext>
            </a:extLst>
          </p:cNvPr>
          <p:cNvSpPr txBox="1"/>
          <p:nvPr/>
        </p:nvSpPr>
        <p:spPr>
          <a:xfrm>
            <a:off x="2042234" y="1443186"/>
            <a:ext cx="30596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sz="2000" b="1" dirty="0"/>
              <a:t>Signals and Systems</a:t>
            </a:r>
            <a:endParaRPr lang="zh-CN" altLang="en-US" sz="2000" b="1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37747AD-864C-AEE0-EAFB-F0680C63BA51}"/>
              </a:ext>
            </a:extLst>
          </p:cNvPr>
          <p:cNvCxnSpPr>
            <a:cxnSpLocks/>
          </p:cNvCxnSpPr>
          <p:nvPr/>
        </p:nvCxnSpPr>
        <p:spPr>
          <a:xfrm>
            <a:off x="7257143" y="1117228"/>
            <a:ext cx="0" cy="574077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6C7C0D7-F219-E08C-D3D9-87ED10553615}"/>
              </a:ext>
            </a:extLst>
          </p:cNvPr>
          <p:cNvSpPr txBox="1"/>
          <p:nvPr/>
        </p:nvSpPr>
        <p:spPr>
          <a:xfrm>
            <a:off x="951835" y="2061311"/>
            <a:ext cx="582996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Course:</a:t>
            </a:r>
            <a:r>
              <a:rPr lang="zh-CN" altLang="en-US" dirty="0"/>
              <a:t> </a:t>
            </a:r>
            <a:r>
              <a:rPr lang="en-US" altLang="zh-CN" dirty="0"/>
              <a:t>EE120, Berkeley </a:t>
            </a:r>
          </a:p>
          <a:p>
            <a:endParaRPr lang="en-US" altLang="zh-CN" dirty="0"/>
          </a:p>
          <a:p>
            <a:r>
              <a:rPr lang="en-US" altLang="zh-CN" b="1" dirty="0"/>
              <a:t>This week's progress:</a:t>
            </a:r>
          </a:p>
          <a:p>
            <a:r>
              <a:rPr lang="en-US" altLang="zh-CN" dirty="0"/>
              <a:t>Lecture 4 (Fourier series in continuous time)</a:t>
            </a:r>
          </a:p>
          <a:p>
            <a:r>
              <a:rPr lang="en-US" altLang="zh-CN" dirty="0"/>
              <a:t>Lecture 5 (Fourier series in discrete time)</a:t>
            </a:r>
          </a:p>
          <a:p>
            <a:r>
              <a:rPr lang="en-US" altLang="zh-CN" dirty="0"/>
              <a:t>Lecture 6 (continuous-time Fourier transform)</a:t>
            </a:r>
          </a:p>
          <a:p>
            <a:r>
              <a:rPr lang="en-US" altLang="zh-CN" dirty="0"/>
              <a:t>Lecture 7 (continuous-time Fourier transform, continued)</a:t>
            </a:r>
          </a:p>
          <a:p>
            <a:endParaRPr lang="en-US" altLang="zh-CN" dirty="0"/>
          </a:p>
          <a:p>
            <a:r>
              <a:rPr lang="en-US" altLang="zh-CN" b="1" dirty="0"/>
              <a:t>Next week’s</a:t>
            </a:r>
            <a:r>
              <a:rPr lang="zh-CN" altLang="en-US" b="1" dirty="0"/>
              <a:t> </a:t>
            </a:r>
            <a:r>
              <a:rPr lang="en-US" altLang="zh-CN" b="1" dirty="0"/>
              <a:t>plan:</a:t>
            </a:r>
          </a:p>
          <a:p>
            <a:r>
              <a:rPr lang="en-US" altLang="zh-CN" dirty="0"/>
              <a:t>Lecture 8 (discrete-time Fourier transform)</a:t>
            </a:r>
          </a:p>
          <a:p>
            <a:r>
              <a:rPr lang="en-US" altLang="zh-CN" dirty="0"/>
              <a:t>Lecture 9 (discrete-time Fourier transform, continued)</a:t>
            </a:r>
          </a:p>
          <a:p>
            <a:r>
              <a:rPr lang="en-US" altLang="zh-CN" dirty="0"/>
              <a:t>Finish 2 labs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E993F5-72DE-224C-DFA0-38C8CB38D810}"/>
              </a:ext>
            </a:extLst>
          </p:cNvPr>
          <p:cNvSpPr txBox="1"/>
          <p:nvPr/>
        </p:nvSpPr>
        <p:spPr>
          <a:xfrm>
            <a:off x="7898307" y="1443186"/>
            <a:ext cx="31295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Application Materials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6D1E31-802A-2BBB-D6E9-E1F69FB5D400}"/>
              </a:ext>
            </a:extLst>
          </p:cNvPr>
          <p:cNvSpPr txBox="1"/>
          <p:nvPr/>
        </p:nvSpPr>
        <p:spPr>
          <a:xfrm>
            <a:off x="7898307" y="2690336"/>
            <a:ext cx="3988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b="1" dirty="0"/>
              <a:t>This week's progress:</a:t>
            </a:r>
          </a:p>
          <a:p>
            <a:r>
              <a:rPr lang="en-US" altLang="zh-CN" dirty="0"/>
              <a:t>Statement of  Propose: 80 %</a:t>
            </a:r>
          </a:p>
          <a:p>
            <a:r>
              <a:rPr lang="en-US" altLang="zh-CN" dirty="0"/>
              <a:t>Research Proposal:</a:t>
            </a:r>
            <a:r>
              <a:rPr lang="zh-CN" altLang="en-US" dirty="0"/>
              <a:t> </a:t>
            </a:r>
            <a:r>
              <a:rPr lang="en-US" altLang="zh-CN" dirty="0"/>
              <a:t>10 %</a:t>
            </a:r>
          </a:p>
          <a:p>
            <a:endParaRPr lang="en-US" altLang="zh-CN" dirty="0"/>
          </a:p>
          <a:p>
            <a:r>
              <a:rPr lang="en-US" altLang="zh-CN" b="1" dirty="0"/>
              <a:t>Next week’s</a:t>
            </a:r>
            <a:r>
              <a:rPr lang="zh-CN" altLang="en-US" b="1" dirty="0"/>
              <a:t> </a:t>
            </a:r>
            <a:r>
              <a:rPr lang="en-US" altLang="zh-CN" b="1" dirty="0"/>
              <a:t>plan: Submit </a:t>
            </a:r>
          </a:p>
        </p:txBody>
      </p:sp>
    </p:spTree>
    <p:extLst>
      <p:ext uri="{BB962C8B-B14F-4D97-AF65-F5344CB8AC3E}">
        <p14:creationId xmlns:p14="http://schemas.microsoft.com/office/powerpoint/2010/main" val="3189137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5476448" y="1874728"/>
            <a:ext cx="26769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Work</a:t>
            </a:r>
          </a:p>
          <a:p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Plan</a:t>
            </a:r>
          </a:p>
          <a:p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Consolas" panose="020B0609020204030204" pitchFamily="49" charset="0"/>
                <a:cs typeface="Times New Roman" panose="02020603050405020304" pitchFamily="18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002120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175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  <a:cs typeface="Times New Roman" panose="02020603050405020304" pitchFamily="18" charset="0"/>
              </a:rPr>
              <a:t>Questions</a:t>
            </a:r>
            <a:endParaRPr lang="en-US" altLang="zh-CN" sz="32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7A0A276-ED6D-9AA8-53E0-36DC0D9FA2F6}"/>
              </a:ext>
            </a:extLst>
          </p:cNvPr>
          <p:cNvSpPr txBox="1"/>
          <p:nvPr/>
        </p:nvSpPr>
        <p:spPr>
          <a:xfrm>
            <a:off x="2359025" y="1736725"/>
            <a:ext cx="7140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1. Bayesian related contents, how to write tutorials?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4639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5219007" y="3105834"/>
            <a:ext cx="1753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015943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5799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Work: </a:t>
            </a:r>
            <a:r>
              <a:rPr lang="en-US" altLang="zh-CN" sz="1400" dirty="0"/>
              <a:t>Get Template Heartbeat Signal – Build Pipeline</a:t>
            </a:r>
            <a:endParaRPr lang="en-US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FAA22B-CF40-39D2-55BD-3859D5DB3EED}"/>
              </a:ext>
            </a:extLst>
          </p:cNvPr>
          <p:cNvSpPr/>
          <p:nvPr/>
        </p:nvSpPr>
        <p:spPr>
          <a:xfrm>
            <a:off x="4801003" y="1132410"/>
            <a:ext cx="2589996" cy="597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De-noise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1758240-542C-B882-0BF5-591AF3929069}"/>
              </a:ext>
            </a:extLst>
          </p:cNvPr>
          <p:cNvSpPr/>
          <p:nvPr/>
        </p:nvSpPr>
        <p:spPr>
          <a:xfrm>
            <a:off x="4801003" y="2054441"/>
            <a:ext cx="2589996" cy="597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Detect Peaks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3CB53C4-4C5B-108C-AAAE-E4DE67A9D4EE}"/>
              </a:ext>
            </a:extLst>
          </p:cNvPr>
          <p:cNvSpPr/>
          <p:nvPr/>
        </p:nvSpPr>
        <p:spPr>
          <a:xfrm>
            <a:off x="4800999" y="2979594"/>
            <a:ext cx="2589997" cy="627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Estimate HR, RR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53C7A22-7423-66C4-0AA0-4C6A59DC7D72}"/>
              </a:ext>
            </a:extLst>
          </p:cNvPr>
          <p:cNvSpPr/>
          <p:nvPr/>
        </p:nvSpPr>
        <p:spPr>
          <a:xfrm>
            <a:off x="4800999" y="3938304"/>
            <a:ext cx="2589998" cy="6055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Slice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E6330D7-50B1-0B62-5F31-1711658D13D8}"/>
              </a:ext>
            </a:extLst>
          </p:cNvPr>
          <p:cNvSpPr/>
          <p:nvPr/>
        </p:nvSpPr>
        <p:spPr>
          <a:xfrm>
            <a:off x="4801000" y="4875388"/>
            <a:ext cx="2589999" cy="6023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Cluster and Stack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6A5DC62-DCDB-CD07-581F-CF2738E86838}"/>
              </a:ext>
            </a:extLst>
          </p:cNvPr>
          <p:cNvSpPr/>
          <p:nvPr/>
        </p:nvSpPr>
        <p:spPr>
          <a:xfrm>
            <a:off x="4800999" y="5829961"/>
            <a:ext cx="2590001" cy="6040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Get Template Signal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40969F5-15DF-0215-D63E-40416C95EF16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6096001" y="1730213"/>
            <a:ext cx="0" cy="3242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9057EFE-C52C-B5A4-BDC5-0ADD66A0C72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6095998" y="2652244"/>
            <a:ext cx="3" cy="3273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AE41403-F2EF-A201-22EB-5701253C1C5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095998" y="3606817"/>
            <a:ext cx="0" cy="3314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6B0B0C3-5AFA-8A85-B985-144D339491F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095998" y="4543901"/>
            <a:ext cx="2" cy="3314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3FCBF02-36F4-6F36-0B08-86182DABBE72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6096000" y="5477728"/>
            <a:ext cx="0" cy="352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828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Work: </a:t>
            </a:r>
            <a:r>
              <a:rPr lang="en-US" altLang="zh-CN" sz="1400" dirty="0"/>
              <a:t>Get Template Heartbeat Signal – Denoise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890F75-6E3A-3C34-EB33-F4392F6323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4" r="3481" b="24920"/>
          <a:stretch/>
        </p:blipFill>
        <p:spPr>
          <a:xfrm>
            <a:off x="1258664" y="2676174"/>
            <a:ext cx="4945653" cy="36375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72F460-2656-AFAA-F170-E42CC73C7D3F}"/>
              </a:ext>
            </a:extLst>
          </p:cNvPr>
          <p:cNvSpPr txBox="1"/>
          <p:nvPr/>
        </p:nvSpPr>
        <p:spPr>
          <a:xfrm>
            <a:off x="7447066" y="4117553"/>
            <a:ext cx="35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Motion Artifacts -&gt; ECG</a:t>
            </a:r>
          </a:p>
          <a:p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Respiratory Rate -&gt; SCG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32AA570E-001F-E6A8-2F85-E83BF340B7BB}"/>
              </a:ext>
            </a:extLst>
          </p:cNvPr>
          <p:cNvSpPr/>
          <p:nvPr/>
        </p:nvSpPr>
        <p:spPr>
          <a:xfrm>
            <a:off x="1238431" y="2699077"/>
            <a:ext cx="4842876" cy="541388"/>
          </a:xfrm>
          <a:custGeom>
            <a:avLst/>
            <a:gdLst>
              <a:gd name="connsiteX0" fmla="*/ 0 w 4355869"/>
              <a:gd name="connsiteY0" fmla="*/ 527074 h 527074"/>
              <a:gd name="connsiteX1" fmla="*/ 257695 w 4355869"/>
              <a:gd name="connsiteY1" fmla="*/ 78187 h 527074"/>
              <a:gd name="connsiteX2" fmla="*/ 532015 w 4355869"/>
              <a:gd name="connsiteY2" fmla="*/ 352507 h 527074"/>
              <a:gd name="connsiteX3" fmla="*/ 1122218 w 4355869"/>
              <a:gd name="connsiteY3" fmla="*/ 36623 h 527074"/>
              <a:gd name="connsiteX4" fmla="*/ 1637607 w 4355869"/>
              <a:gd name="connsiteY4" fmla="*/ 294318 h 527074"/>
              <a:gd name="connsiteX5" fmla="*/ 1895302 w 4355869"/>
              <a:gd name="connsiteY5" fmla="*/ 53249 h 527074"/>
              <a:gd name="connsiteX6" fmla="*/ 2161309 w 4355869"/>
              <a:gd name="connsiteY6" fmla="*/ 327569 h 527074"/>
              <a:gd name="connsiteX7" fmla="*/ 2402378 w 4355869"/>
              <a:gd name="connsiteY7" fmla="*/ 53249 h 527074"/>
              <a:gd name="connsiteX8" fmla="*/ 2635135 w 4355869"/>
              <a:gd name="connsiteY8" fmla="*/ 227816 h 527074"/>
              <a:gd name="connsiteX9" fmla="*/ 2851265 w 4355869"/>
              <a:gd name="connsiteY9" fmla="*/ 44936 h 527074"/>
              <a:gd name="connsiteX10" fmla="*/ 3117273 w 4355869"/>
              <a:gd name="connsiteY10" fmla="*/ 252754 h 527074"/>
              <a:gd name="connsiteX11" fmla="*/ 3416531 w 4355869"/>
              <a:gd name="connsiteY11" fmla="*/ 36623 h 527074"/>
              <a:gd name="connsiteX12" fmla="*/ 3715789 w 4355869"/>
              <a:gd name="connsiteY12" fmla="*/ 477198 h 527074"/>
              <a:gd name="connsiteX13" fmla="*/ 3998422 w 4355869"/>
              <a:gd name="connsiteY13" fmla="*/ 3372 h 527074"/>
              <a:gd name="connsiteX14" fmla="*/ 4355869 w 4355869"/>
              <a:gd name="connsiteY14" fmla="*/ 302631 h 527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55869" h="527074">
                <a:moveTo>
                  <a:pt x="0" y="527074"/>
                </a:moveTo>
                <a:cubicBezTo>
                  <a:pt x="84513" y="317178"/>
                  <a:pt x="169026" y="107282"/>
                  <a:pt x="257695" y="78187"/>
                </a:cubicBezTo>
                <a:cubicBezTo>
                  <a:pt x="346364" y="49092"/>
                  <a:pt x="387928" y="359434"/>
                  <a:pt x="532015" y="352507"/>
                </a:cubicBezTo>
                <a:cubicBezTo>
                  <a:pt x="676102" y="345580"/>
                  <a:pt x="937953" y="46321"/>
                  <a:pt x="1122218" y="36623"/>
                </a:cubicBezTo>
                <a:cubicBezTo>
                  <a:pt x="1306483" y="26925"/>
                  <a:pt x="1508760" y="291547"/>
                  <a:pt x="1637607" y="294318"/>
                </a:cubicBezTo>
                <a:cubicBezTo>
                  <a:pt x="1766454" y="297089"/>
                  <a:pt x="1808018" y="47707"/>
                  <a:pt x="1895302" y="53249"/>
                </a:cubicBezTo>
                <a:cubicBezTo>
                  <a:pt x="1982586" y="58791"/>
                  <a:pt x="2076796" y="327569"/>
                  <a:pt x="2161309" y="327569"/>
                </a:cubicBezTo>
                <a:cubicBezTo>
                  <a:pt x="2245822" y="327569"/>
                  <a:pt x="2323407" y="69874"/>
                  <a:pt x="2402378" y="53249"/>
                </a:cubicBezTo>
                <a:cubicBezTo>
                  <a:pt x="2481349" y="36623"/>
                  <a:pt x="2560321" y="229201"/>
                  <a:pt x="2635135" y="227816"/>
                </a:cubicBezTo>
                <a:cubicBezTo>
                  <a:pt x="2709949" y="226431"/>
                  <a:pt x="2770909" y="40780"/>
                  <a:pt x="2851265" y="44936"/>
                </a:cubicBezTo>
                <a:cubicBezTo>
                  <a:pt x="2931621" y="49092"/>
                  <a:pt x="3023062" y="254139"/>
                  <a:pt x="3117273" y="252754"/>
                </a:cubicBezTo>
                <a:cubicBezTo>
                  <a:pt x="3211484" y="251369"/>
                  <a:pt x="3316778" y="-784"/>
                  <a:pt x="3416531" y="36623"/>
                </a:cubicBezTo>
                <a:cubicBezTo>
                  <a:pt x="3516284" y="74030"/>
                  <a:pt x="3618807" y="482740"/>
                  <a:pt x="3715789" y="477198"/>
                </a:cubicBezTo>
                <a:cubicBezTo>
                  <a:pt x="3812771" y="471656"/>
                  <a:pt x="3891742" y="32467"/>
                  <a:pt x="3998422" y="3372"/>
                </a:cubicBezTo>
                <a:cubicBezTo>
                  <a:pt x="4105102" y="-25723"/>
                  <a:pt x="4230485" y="138454"/>
                  <a:pt x="4355869" y="30263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ADA8A11-E4A7-5179-2BE4-29B90FBE9FB5}"/>
              </a:ext>
            </a:extLst>
          </p:cNvPr>
          <p:cNvCxnSpPr>
            <a:cxnSpLocks/>
          </p:cNvCxnSpPr>
          <p:nvPr/>
        </p:nvCxnSpPr>
        <p:spPr>
          <a:xfrm>
            <a:off x="1083648" y="5246143"/>
            <a:ext cx="5224785" cy="0"/>
          </a:xfrm>
          <a:prstGeom prst="lin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4F67224-C995-384F-A7D8-36DF9E3F855F}"/>
              </a:ext>
            </a:extLst>
          </p:cNvPr>
          <p:cNvGrpSpPr/>
          <p:nvPr/>
        </p:nvGrpSpPr>
        <p:grpSpPr>
          <a:xfrm>
            <a:off x="6718716" y="2540538"/>
            <a:ext cx="4908782" cy="1190515"/>
            <a:chOff x="5881049" y="2636405"/>
            <a:chExt cx="6230219" cy="133368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AFBD960-04C5-4B41-D1D6-629D8F046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1049" y="2636405"/>
              <a:ext cx="6230219" cy="133368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2339ED0-D9C9-8F48-8546-64F16C901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04280" y="2762586"/>
              <a:ext cx="1257475" cy="152421"/>
            </a:xfrm>
            <a:prstGeom prst="rect">
              <a:avLst/>
            </a:prstGeom>
          </p:spPr>
        </p:pic>
      </p:grp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1CD6C32C-2CCF-221D-C493-1210B8B3AF9D}"/>
              </a:ext>
            </a:extLst>
          </p:cNvPr>
          <p:cNvSpPr/>
          <p:nvPr/>
        </p:nvSpPr>
        <p:spPr>
          <a:xfrm>
            <a:off x="6789579" y="2507137"/>
            <a:ext cx="4807398" cy="706697"/>
          </a:xfrm>
          <a:custGeom>
            <a:avLst/>
            <a:gdLst>
              <a:gd name="connsiteX0" fmla="*/ 0 w 6101542"/>
              <a:gd name="connsiteY0" fmla="*/ 791684 h 791684"/>
              <a:gd name="connsiteX1" fmla="*/ 640080 w 6101542"/>
              <a:gd name="connsiteY1" fmla="*/ 1975 h 791684"/>
              <a:gd name="connsiteX2" fmla="*/ 1421476 w 6101542"/>
              <a:gd name="connsiteY2" fmla="*/ 550615 h 791684"/>
              <a:gd name="connsiteX3" fmla="*/ 2277687 w 6101542"/>
              <a:gd name="connsiteY3" fmla="*/ 18601 h 791684"/>
              <a:gd name="connsiteX4" fmla="*/ 3158836 w 6101542"/>
              <a:gd name="connsiteY4" fmla="*/ 517364 h 791684"/>
              <a:gd name="connsiteX5" fmla="*/ 4139738 w 6101542"/>
              <a:gd name="connsiteY5" fmla="*/ 101728 h 791684"/>
              <a:gd name="connsiteX6" fmla="*/ 5128952 w 6101542"/>
              <a:gd name="connsiteY6" fmla="*/ 517364 h 791684"/>
              <a:gd name="connsiteX7" fmla="*/ 5810596 w 6101542"/>
              <a:gd name="connsiteY7" fmla="*/ 60164 h 791684"/>
              <a:gd name="connsiteX8" fmla="*/ 6101542 w 6101542"/>
              <a:gd name="connsiteY8" fmla="*/ 118353 h 79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1542" h="791684">
                <a:moveTo>
                  <a:pt x="0" y="791684"/>
                </a:moveTo>
                <a:cubicBezTo>
                  <a:pt x="201583" y="416918"/>
                  <a:pt x="403167" y="42153"/>
                  <a:pt x="640080" y="1975"/>
                </a:cubicBezTo>
                <a:cubicBezTo>
                  <a:pt x="876993" y="-38203"/>
                  <a:pt x="1148542" y="547844"/>
                  <a:pt x="1421476" y="550615"/>
                </a:cubicBezTo>
                <a:cubicBezTo>
                  <a:pt x="1694410" y="553386"/>
                  <a:pt x="1988127" y="24143"/>
                  <a:pt x="2277687" y="18601"/>
                </a:cubicBezTo>
                <a:cubicBezTo>
                  <a:pt x="2567247" y="13059"/>
                  <a:pt x="2848494" y="503510"/>
                  <a:pt x="3158836" y="517364"/>
                </a:cubicBezTo>
                <a:cubicBezTo>
                  <a:pt x="3469178" y="531218"/>
                  <a:pt x="3811385" y="101728"/>
                  <a:pt x="4139738" y="101728"/>
                </a:cubicBezTo>
                <a:cubicBezTo>
                  <a:pt x="4468091" y="101728"/>
                  <a:pt x="4850476" y="524291"/>
                  <a:pt x="5128952" y="517364"/>
                </a:cubicBezTo>
                <a:cubicBezTo>
                  <a:pt x="5407428" y="510437"/>
                  <a:pt x="5648498" y="126666"/>
                  <a:pt x="5810596" y="60164"/>
                </a:cubicBezTo>
                <a:cubicBezTo>
                  <a:pt x="5972694" y="-6338"/>
                  <a:pt x="6037118" y="56007"/>
                  <a:pt x="6101542" y="11835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EF1D21-93B8-7691-1D11-BA5FC9053883}"/>
              </a:ext>
            </a:extLst>
          </p:cNvPr>
          <p:cNvSpPr txBox="1"/>
          <p:nvPr/>
        </p:nvSpPr>
        <p:spPr>
          <a:xfrm>
            <a:off x="1190969" y="1787520"/>
            <a:ext cx="48903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Use adaptive filters to remove noise from Electrode Motion Artifacts(EMA)</a:t>
            </a:r>
            <a:endParaRPr lang="zh-CN" altLang="en-US" dirty="0">
              <a:solidFill>
                <a:srgbClr val="353535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AB79B8B-6F89-1D58-5D1B-67EB500569D0}"/>
              </a:ext>
            </a:extLst>
          </p:cNvPr>
          <p:cNvSpPr txBox="1"/>
          <p:nvPr/>
        </p:nvSpPr>
        <p:spPr>
          <a:xfrm>
            <a:off x="24133" y="2872944"/>
            <a:ext cx="1259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Signal with EMA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E23B70A-8E96-B58A-02CD-2865E03BB75C}"/>
              </a:ext>
            </a:extLst>
          </p:cNvPr>
          <p:cNvSpPr txBox="1"/>
          <p:nvPr/>
        </p:nvSpPr>
        <p:spPr>
          <a:xfrm>
            <a:off x="89181" y="4106186"/>
            <a:ext cx="904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Noise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C86B7FA-E3B5-9CAB-79BC-FF8FB53F1CD2}"/>
              </a:ext>
            </a:extLst>
          </p:cNvPr>
          <p:cNvSpPr txBox="1"/>
          <p:nvPr/>
        </p:nvSpPr>
        <p:spPr>
          <a:xfrm>
            <a:off x="15915" y="5157663"/>
            <a:ext cx="13620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Filtered signal</a:t>
            </a:r>
            <a:endParaRPr lang="zh-CN" altLang="en-US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FFDF16A-E6F7-4B1C-5C5E-9ADAE3C2C8F2}"/>
              </a:ext>
            </a:extLst>
          </p:cNvPr>
          <p:cNvCxnSpPr/>
          <p:nvPr/>
        </p:nvCxnSpPr>
        <p:spPr>
          <a:xfrm>
            <a:off x="6124736" y="3150110"/>
            <a:ext cx="50690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55D0BD29-421F-D1E9-F82C-51AFE957DC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5748" y="1042611"/>
            <a:ext cx="7098524" cy="465096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F47A27D3-60F0-A6FA-581F-AD8495FAD9A0}"/>
              </a:ext>
            </a:extLst>
          </p:cNvPr>
          <p:cNvSpPr txBox="1"/>
          <p:nvPr/>
        </p:nvSpPr>
        <p:spPr>
          <a:xfrm>
            <a:off x="1190969" y="1066194"/>
            <a:ext cx="12591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sz="2000" dirty="0"/>
              <a:t>Paper</a:t>
            </a:r>
            <a:r>
              <a:rPr lang="en-US" altLang="zh-CN" dirty="0"/>
              <a:t>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4137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Work: </a:t>
            </a:r>
            <a:r>
              <a:rPr lang="en-US" altLang="zh-CN" sz="1400" dirty="0"/>
              <a:t>Get Template Heartbeat Signal – Denoise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AED0B0A3-230F-CD5D-7D31-731968F4E1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4" t="10008" r="7906" b="7696"/>
          <a:stretch/>
        </p:blipFill>
        <p:spPr>
          <a:xfrm>
            <a:off x="6254423" y="2374066"/>
            <a:ext cx="5937577" cy="378280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5949CEF8-5E6D-8F65-1539-7FBD922A0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9" y="3224144"/>
            <a:ext cx="4648961" cy="34867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3398EC5-FB2B-5FEF-50C4-8B9C68F40B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0" t="20274" r="11824" b="22069"/>
          <a:stretch/>
        </p:blipFill>
        <p:spPr>
          <a:xfrm>
            <a:off x="1122219" y="977031"/>
            <a:ext cx="4648960" cy="1920565"/>
          </a:xfrm>
          <a:prstGeom prst="rect">
            <a:avLst/>
          </a:prstGeom>
          <a:noFill/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1D2F67A-6664-14E7-B60D-84F27776BA71}"/>
              </a:ext>
            </a:extLst>
          </p:cNvPr>
          <p:cNvSpPr txBox="1"/>
          <p:nvPr/>
        </p:nvSpPr>
        <p:spPr>
          <a:xfrm>
            <a:off x="1033248" y="6526199"/>
            <a:ext cx="5221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Example of the Least Mean Squares(LMS)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B6EEF5-29C7-EBBD-9B1B-566753CF40ED}"/>
              </a:ext>
            </a:extLst>
          </p:cNvPr>
          <p:cNvSpPr txBox="1"/>
          <p:nvPr/>
        </p:nvSpPr>
        <p:spPr>
          <a:xfrm>
            <a:off x="6517400" y="6156867"/>
            <a:ext cx="567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Try to Remove the impact of RR by using LMS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8CBEF9-88A4-4E5A-0AE4-E2938D8D5585}"/>
              </a:ext>
            </a:extLst>
          </p:cNvPr>
          <p:cNvSpPr txBox="1"/>
          <p:nvPr/>
        </p:nvSpPr>
        <p:spPr>
          <a:xfrm>
            <a:off x="1375277" y="2854812"/>
            <a:ext cx="4395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Concept of Least Mean Squares(LMS) </a:t>
            </a:r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4340BD5-CD09-6616-33A9-A05CFF358777}"/>
              </a:ext>
            </a:extLst>
          </p:cNvPr>
          <p:cNvCxnSpPr>
            <a:cxnSpLocks/>
          </p:cNvCxnSpPr>
          <p:nvPr/>
        </p:nvCxnSpPr>
        <p:spPr>
          <a:xfrm>
            <a:off x="6224164" y="977031"/>
            <a:ext cx="0" cy="588629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8C7CBCC-F741-E066-02B9-DB93A220369E}"/>
              </a:ext>
            </a:extLst>
          </p:cNvPr>
          <p:cNvSpPr txBox="1"/>
          <p:nvPr/>
        </p:nvSpPr>
        <p:spPr>
          <a:xfrm>
            <a:off x="6677150" y="182006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In the paper: d(n) &lt;- x(n)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96259A2-BC96-6822-2714-AC8D1698E622}"/>
              </a:ext>
            </a:extLst>
          </p:cNvPr>
          <p:cNvSpPr txBox="1"/>
          <p:nvPr/>
        </p:nvSpPr>
        <p:spPr>
          <a:xfrm>
            <a:off x="6677150" y="676037"/>
            <a:ext cx="54990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LMS learns filter's weights based on the error between the input signal x(n) and the desired signal d(n)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3006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Work: </a:t>
            </a:r>
            <a:r>
              <a:rPr lang="en-US" altLang="zh-CN" sz="1400" dirty="0"/>
              <a:t>Get Template Heartbeat Signal – Denoise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1AC1371-9DCB-62EB-493E-2931A5130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5872"/>
            <a:ext cx="12192000" cy="2438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42D2F13-EEA9-A805-99F7-D6E9EE28F73D}"/>
              </a:ext>
            </a:extLst>
          </p:cNvPr>
          <p:cNvSpPr txBox="1"/>
          <p:nvPr/>
        </p:nvSpPr>
        <p:spPr>
          <a:xfrm>
            <a:off x="1421476" y="1837470"/>
            <a:ext cx="8329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N</a:t>
            </a:r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eurokit2 -&gt; </a:t>
            </a:r>
            <a:r>
              <a:rPr lang="en-US" altLang="zh-CN" b="0" dirty="0" err="1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scg</a:t>
            </a:r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 -&gt; scg_simulate.py -&gt; _</a:t>
            </a:r>
            <a:r>
              <a:rPr lang="en-US" altLang="zh-CN" b="0" dirty="0" err="1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scg_simulate_Daubechies</a:t>
            </a:r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()</a:t>
            </a:r>
            <a:endParaRPr lang="en-US" altLang="zh-CN" b="0" dirty="0">
              <a:solidFill>
                <a:srgbClr val="35353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BA190B-346B-39DF-D06D-91D1913E5C3E}"/>
              </a:ext>
            </a:extLst>
          </p:cNvPr>
          <p:cNvSpPr txBox="1"/>
          <p:nvPr/>
        </p:nvSpPr>
        <p:spPr>
          <a:xfrm>
            <a:off x="1421476" y="5439401"/>
            <a:ext cx="104407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The impact of RR is multiplied by, rather than added to, Original signal.</a:t>
            </a:r>
          </a:p>
          <a:p>
            <a:endParaRPr lang="en-US" altLang="zh-CN" dirty="0">
              <a:solidFill>
                <a:srgbClr val="353535"/>
              </a:solidFill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Guess</a:t>
            </a:r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zh-CN" altLang="en-US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Maybe get the envelope of RR, and divide the noisy signal by the envelope?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0F170B-303E-E867-0FBE-46F66C543260}"/>
              </a:ext>
            </a:extLst>
          </p:cNvPr>
          <p:cNvSpPr txBox="1"/>
          <p:nvPr/>
        </p:nvSpPr>
        <p:spPr>
          <a:xfrm>
            <a:off x="1421476" y="1221411"/>
            <a:ext cx="9642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Look at how RR </a:t>
            </a:r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is simulated in SCG signals.</a:t>
            </a:r>
            <a:endParaRPr lang="en-US" altLang="zh-CN" b="0" dirty="0">
              <a:solidFill>
                <a:srgbClr val="35353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B687F0-1D91-E075-E64F-3EDD28A53B22}"/>
              </a:ext>
            </a:extLst>
          </p:cNvPr>
          <p:cNvSpPr txBox="1"/>
          <p:nvPr/>
        </p:nvSpPr>
        <p:spPr>
          <a:xfrm>
            <a:off x="4416830" y="3330406"/>
            <a:ext cx="321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80E5D2D0-9EBF-7EBB-9C32-FD2632B05732}"/>
              </a:ext>
            </a:extLst>
          </p:cNvPr>
          <p:cNvSpPr/>
          <p:nvPr/>
        </p:nvSpPr>
        <p:spPr>
          <a:xfrm>
            <a:off x="7797338" y="3515072"/>
            <a:ext cx="321426" cy="95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1CBEBD4-9F3F-48FE-CE4F-E74E8A86976F}"/>
              </a:ext>
            </a:extLst>
          </p:cNvPr>
          <p:cNvSpPr txBox="1"/>
          <p:nvPr/>
        </p:nvSpPr>
        <p:spPr>
          <a:xfrm>
            <a:off x="4603518" y="4742076"/>
            <a:ext cx="3515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zh-CN" altLang="en-US" dirty="0"/>
              <a:t>A </a:t>
            </a:r>
            <a:r>
              <a:rPr lang="en-US" altLang="zh-CN" dirty="0"/>
              <a:t>sine/cosine </a:t>
            </a:r>
            <a:r>
              <a:rPr lang="zh-CN" altLang="en-US" dirty="0"/>
              <a:t>function </a:t>
            </a:r>
            <a:r>
              <a:rPr lang="en-US" altLang="zh-CN" dirty="0"/>
              <a:t>&gt; </a:t>
            </a:r>
            <a:r>
              <a:rPr lang="zh-CN" alt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871295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504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Work: </a:t>
            </a:r>
            <a:r>
              <a:rPr lang="en-US" altLang="zh-CN" sz="1400" dirty="0"/>
              <a:t>Get Template Heartbeat Signal – Peaks Detection and</a:t>
            </a:r>
            <a:r>
              <a:rPr lang="zh-CN" altLang="en-US" sz="1400" dirty="0"/>
              <a:t> </a:t>
            </a:r>
            <a:r>
              <a:rPr lang="en-US" altLang="zh-CN" sz="1400" dirty="0"/>
              <a:t>HR&amp;RR</a:t>
            </a:r>
            <a:r>
              <a:rPr lang="zh-CN" altLang="en-US" sz="1400" dirty="0"/>
              <a:t> </a:t>
            </a:r>
            <a:r>
              <a:rPr lang="en-US" altLang="zh-CN" sz="1400" dirty="0"/>
              <a:t>Estimation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44B8CBDB-14D7-5D47-B9E2-324117601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92" y="1685912"/>
            <a:ext cx="3651668" cy="516613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BC35F67-9CE7-EC7E-94D8-88A354CBEB3D}"/>
              </a:ext>
            </a:extLst>
          </p:cNvPr>
          <p:cNvSpPr txBox="1"/>
          <p:nvPr/>
        </p:nvSpPr>
        <p:spPr>
          <a:xfrm>
            <a:off x="4817019" y="2182595"/>
            <a:ext cx="75162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Step1. </a:t>
            </a:r>
            <a:r>
              <a:rPr lang="en-US" altLang="zh-CN" b="1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Obtain HR Envelope </a:t>
            </a:r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and </a:t>
            </a:r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et HR peaks </a:t>
            </a:r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-&gt; </a:t>
            </a:r>
          </a:p>
          <a:p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Step2. Empirical Truncated Statistics </a:t>
            </a:r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nalysis(ETSA) -&gt; </a:t>
            </a:r>
          </a:p>
          <a:p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Step3. HR Estimation -&gt; </a:t>
            </a:r>
          </a:p>
          <a:p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Step4. Use HR Peaks to generate the respiratory envelope 	by </a:t>
            </a:r>
            <a:r>
              <a:rPr lang="en-US" altLang="zh-CN" b="1" dirty="0">
                <a:solidFill>
                  <a:srgbClr val="353535"/>
                </a:solidFill>
                <a:latin typeface="Consolas" panose="020B0609020204030204" pitchFamily="49" charset="0"/>
              </a:rPr>
              <a:t>extrapolating</a:t>
            </a:r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 -&gt;</a:t>
            </a:r>
          </a:p>
          <a:p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Step5. RR Estimation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9280981-9E28-BB7D-AF5C-28BFC89DCAC1}"/>
              </a:ext>
            </a:extLst>
          </p:cNvPr>
          <p:cNvSpPr txBox="1"/>
          <p:nvPr/>
        </p:nvSpPr>
        <p:spPr>
          <a:xfrm>
            <a:off x="4817019" y="5097723"/>
            <a:ext cx="71853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Step1. Peaks Detection</a:t>
            </a:r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353535"/>
                </a:solidFill>
                <a:latin typeface="Consolas" panose="020B0609020204030204" pitchFamily="49" charset="0"/>
              </a:rPr>
              <a:t>old_algo</a:t>
            </a:r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,</a:t>
            </a:r>
            <a:r>
              <a:rPr lang="zh-CN" altLang="en-US" dirty="0">
                <a:solidFill>
                  <a:srgbClr val="353535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353535"/>
                </a:solidFill>
                <a:latin typeface="Consolas" panose="020B0609020204030204" pitchFamily="49" charset="0"/>
              </a:rPr>
              <a:t>new_algo</a:t>
            </a:r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 -&gt; </a:t>
            </a:r>
          </a:p>
          <a:p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Step2. Empirical Truncated Statistics </a:t>
            </a:r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nalysis(ETSA) -&gt; </a:t>
            </a:r>
          </a:p>
          <a:p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Step3. HR Estimation -&gt; </a:t>
            </a:r>
          </a:p>
          <a:p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Step4. Use HR Peaks to do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353535"/>
                </a:solidFill>
                <a:latin typeface="Consolas" panose="020B0609020204030204" pitchFamily="49" charset="0"/>
              </a:rPr>
              <a:t>interpolation</a:t>
            </a:r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 and get the 	respiratory envelope -&gt;</a:t>
            </a:r>
          </a:p>
          <a:p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Step5. RR Estimation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4CEBC2-522A-E86C-80F2-4132BBAF19B9}"/>
              </a:ext>
            </a:extLst>
          </p:cNvPr>
          <p:cNvSpPr txBox="1"/>
          <p:nvPr/>
        </p:nvSpPr>
        <p:spPr>
          <a:xfrm>
            <a:off x="4817019" y="1664258"/>
            <a:ext cx="3683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HR&amp;RR Estimation in Helena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58A117A-37B9-4CF9-1EDE-40509C538CC6}"/>
              </a:ext>
            </a:extLst>
          </p:cNvPr>
          <p:cNvSpPr txBox="1"/>
          <p:nvPr/>
        </p:nvSpPr>
        <p:spPr>
          <a:xfrm>
            <a:off x="4817019" y="4568742"/>
            <a:ext cx="5081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My Implementation of HR&amp;RR Estimation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695435C-3DA2-557D-D4CE-AB3F64316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5615"/>
            <a:ext cx="5748143" cy="778643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79DDDBB-2BFB-47FC-26E4-C2033F6F951E}"/>
              </a:ext>
            </a:extLst>
          </p:cNvPr>
          <p:cNvCxnSpPr>
            <a:cxnSpLocks/>
          </p:cNvCxnSpPr>
          <p:nvPr/>
        </p:nvCxnSpPr>
        <p:spPr>
          <a:xfrm flipH="1">
            <a:off x="4736869" y="4309110"/>
            <a:ext cx="734568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B7CD330-19B5-94BA-8371-B562659C2E31}"/>
              </a:ext>
            </a:extLst>
          </p:cNvPr>
          <p:cNvCxnSpPr>
            <a:cxnSpLocks/>
          </p:cNvCxnSpPr>
          <p:nvPr/>
        </p:nvCxnSpPr>
        <p:spPr>
          <a:xfrm flipV="1">
            <a:off x="4736869" y="1472801"/>
            <a:ext cx="0" cy="538519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24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072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Work: </a:t>
            </a:r>
            <a:r>
              <a:rPr lang="en-US" altLang="zh-CN" sz="1400" dirty="0"/>
              <a:t>Get Template Heartbeat Signal – Peaks Detection and</a:t>
            </a:r>
            <a:r>
              <a:rPr lang="zh-CN" altLang="en-US" sz="1400" dirty="0"/>
              <a:t> </a:t>
            </a:r>
            <a:r>
              <a:rPr lang="en-US" altLang="zh-CN" sz="1400" dirty="0"/>
              <a:t>HR&amp;RR</a:t>
            </a:r>
            <a:r>
              <a:rPr lang="zh-CN" altLang="en-US" sz="1400" dirty="0"/>
              <a:t> </a:t>
            </a:r>
            <a:r>
              <a:rPr lang="en-US" altLang="zh-CN" sz="1400" dirty="0"/>
              <a:t>Estimation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80699F-57E9-FC03-A23A-AC54DFFD44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2" t="6219" r="7181" b="3356"/>
          <a:stretch/>
        </p:blipFill>
        <p:spPr>
          <a:xfrm>
            <a:off x="7736908" y="3195558"/>
            <a:ext cx="4455092" cy="27492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5F771F-86CB-5CBF-8B80-295E545BE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83" y="1121272"/>
            <a:ext cx="4244404" cy="573672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D915B5C-BA12-8510-7126-71719119B16A}"/>
              </a:ext>
            </a:extLst>
          </p:cNvPr>
          <p:cNvSpPr/>
          <p:nvPr/>
        </p:nvSpPr>
        <p:spPr>
          <a:xfrm>
            <a:off x="237983" y="1097336"/>
            <a:ext cx="4244404" cy="777183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4AE2C4-2AB4-3F21-76D9-2E906C749ACE}"/>
              </a:ext>
            </a:extLst>
          </p:cNvPr>
          <p:cNvSpPr txBox="1"/>
          <p:nvPr/>
        </p:nvSpPr>
        <p:spPr>
          <a:xfrm>
            <a:off x="4806601" y="981474"/>
            <a:ext cx="58232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Paper gives the parametric equations of the </a:t>
            </a:r>
          </a:p>
          <a:p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envelope implicitly</a:t>
            </a:r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,</a:t>
            </a:r>
            <a:r>
              <a:rPr lang="zh-CN" altLang="en-US" dirty="0">
                <a:solidFill>
                  <a:srgbClr val="353535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like U(x,</a:t>
            </a:r>
            <a:r>
              <a:rPr lang="zh-CN" altLang="en-US" dirty="0">
                <a:solidFill>
                  <a:srgbClr val="353535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u, C) = 0</a:t>
            </a:r>
            <a:endParaRPr lang="en-US" altLang="zh-CN" b="0" dirty="0">
              <a:solidFill>
                <a:srgbClr val="35353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485B7B-855E-19A8-579F-3350BEBEE833}"/>
              </a:ext>
            </a:extLst>
          </p:cNvPr>
          <p:cNvSpPr txBox="1"/>
          <p:nvPr/>
        </p:nvSpPr>
        <p:spPr>
          <a:xfrm>
            <a:off x="4850194" y="2393289"/>
            <a:ext cx="3089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Obtain the HR envelope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B927E74-1C45-F789-D98F-6BBEA24AF84B}"/>
              </a:ext>
            </a:extLst>
          </p:cNvPr>
          <p:cNvSpPr txBox="1"/>
          <p:nvPr/>
        </p:nvSpPr>
        <p:spPr>
          <a:xfrm>
            <a:off x="5160288" y="3623964"/>
            <a:ext cx="22792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Hilbert transform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85AF8E-9655-46BB-997C-E6E9C9EAE04E}"/>
              </a:ext>
            </a:extLst>
          </p:cNvPr>
          <p:cNvSpPr txBox="1"/>
          <p:nvPr/>
        </p:nvSpPr>
        <p:spPr>
          <a:xfrm>
            <a:off x="5160288" y="4385525"/>
            <a:ext cx="22792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extract the envelope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2471F4-2BED-C7BE-E7D8-E455EA4FBB42}"/>
              </a:ext>
            </a:extLst>
          </p:cNvPr>
          <p:cNvSpPr txBox="1"/>
          <p:nvPr/>
        </p:nvSpPr>
        <p:spPr>
          <a:xfrm>
            <a:off x="5160288" y="5141388"/>
            <a:ext cx="22792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smooth the envelope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2B66F3-31E7-2B6C-8066-F27613D82D0E}"/>
              </a:ext>
            </a:extLst>
          </p:cNvPr>
          <p:cNvSpPr txBox="1"/>
          <p:nvPr/>
        </p:nvSpPr>
        <p:spPr>
          <a:xfrm>
            <a:off x="5169600" y="6054357"/>
            <a:ext cx="33266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This envelope can’t be used to find HR peaks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1D4520D-DB4B-66B5-2A35-30035612D90A}"/>
              </a:ext>
            </a:extLst>
          </p:cNvPr>
          <p:cNvSpPr txBox="1"/>
          <p:nvPr/>
        </p:nvSpPr>
        <p:spPr>
          <a:xfrm>
            <a:off x="8946312" y="5973133"/>
            <a:ext cx="2817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Low-quality Envelope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340D3E7-E52F-620F-FA88-79EEF4357709}"/>
              </a:ext>
            </a:extLst>
          </p:cNvPr>
          <p:cNvCxnSpPr>
            <a:cxnSpLocks/>
          </p:cNvCxnSpPr>
          <p:nvPr/>
        </p:nvCxnSpPr>
        <p:spPr>
          <a:xfrm>
            <a:off x="6096000" y="1627805"/>
            <a:ext cx="0" cy="6696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E19D9C6-5971-045E-C94E-E2905D9ED8BC}"/>
              </a:ext>
            </a:extLst>
          </p:cNvPr>
          <p:cNvCxnSpPr>
            <a:cxnSpLocks/>
          </p:cNvCxnSpPr>
          <p:nvPr/>
        </p:nvCxnSpPr>
        <p:spPr>
          <a:xfrm flipH="1">
            <a:off x="4850194" y="2948940"/>
            <a:ext cx="734568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C60DD8B-4D94-6200-03F2-22442C68F1B5}"/>
              </a:ext>
            </a:extLst>
          </p:cNvPr>
          <p:cNvCxnSpPr>
            <a:cxnSpLocks/>
          </p:cNvCxnSpPr>
          <p:nvPr/>
        </p:nvCxnSpPr>
        <p:spPr>
          <a:xfrm flipV="1">
            <a:off x="4865498" y="2948940"/>
            <a:ext cx="0" cy="390906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DCFADC7E-EA95-DE50-11E6-9BD71478203F}"/>
              </a:ext>
            </a:extLst>
          </p:cNvPr>
          <p:cNvSpPr txBox="1"/>
          <p:nvPr/>
        </p:nvSpPr>
        <p:spPr>
          <a:xfrm>
            <a:off x="5178169" y="3024035"/>
            <a:ext cx="25587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sz="2000" b="1" dirty="0"/>
              <a:t>A Method Online</a:t>
            </a:r>
            <a:endParaRPr lang="zh-CN" altLang="en-US" sz="2000" b="1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FD093B4-D122-79DD-007B-3F92FACCF70A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6299915" y="4270295"/>
            <a:ext cx="0" cy="1152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5E664CE-3140-ECC7-5818-19B958DFFF97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6299915" y="5031856"/>
            <a:ext cx="0" cy="1095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D898D954-1B88-2146-8232-87AC6145B04C}"/>
              </a:ext>
            </a:extLst>
          </p:cNvPr>
          <p:cNvSpPr txBox="1"/>
          <p:nvPr/>
        </p:nvSpPr>
        <p:spPr>
          <a:xfrm>
            <a:off x="6388255" y="1737337"/>
            <a:ext cx="25587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zh-CN" altLang="en-US" sz="2000" b="1" dirty="0"/>
              <a:t>？？？</a:t>
            </a:r>
          </a:p>
        </p:txBody>
      </p:sp>
    </p:spTree>
    <p:extLst>
      <p:ext uri="{BB962C8B-B14F-4D97-AF65-F5344CB8AC3E}">
        <p14:creationId xmlns:p14="http://schemas.microsoft.com/office/powerpoint/2010/main" val="2307764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Work: </a:t>
            </a:r>
            <a:r>
              <a:rPr lang="en-US" altLang="zh-CN" sz="1400" dirty="0"/>
              <a:t>Get Template Heartbeat Signal – Peaks Detection and</a:t>
            </a:r>
            <a:r>
              <a:rPr lang="zh-CN" altLang="en-US" sz="1400" dirty="0"/>
              <a:t> </a:t>
            </a:r>
            <a:r>
              <a:rPr lang="en-US" altLang="zh-CN" sz="1400" dirty="0"/>
              <a:t>HR&amp;RR</a:t>
            </a:r>
            <a:r>
              <a:rPr lang="zh-CN" altLang="en-US" sz="1400" dirty="0"/>
              <a:t> </a:t>
            </a:r>
            <a:r>
              <a:rPr lang="en-US" altLang="zh-CN" sz="1400" dirty="0"/>
              <a:t>Estimation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385B8B5-A23A-9D16-EDFE-D1648BAD7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249" y="4713005"/>
            <a:ext cx="4538748" cy="181549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D6AA3CB-8D8F-0D12-53F0-F537F6149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249" y="1082007"/>
            <a:ext cx="4538749" cy="181549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D105CD9-BE46-EFAC-B255-9133202651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249" y="2897506"/>
            <a:ext cx="4538748" cy="1815499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3D8E9FD2-40A6-CC13-EC39-7094E0A7413D}"/>
              </a:ext>
            </a:extLst>
          </p:cNvPr>
          <p:cNvSpPr/>
          <p:nvPr/>
        </p:nvSpPr>
        <p:spPr>
          <a:xfrm>
            <a:off x="1424940" y="1580496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F9BFC68-4FDD-7B53-0933-535666A5C1B9}"/>
              </a:ext>
            </a:extLst>
          </p:cNvPr>
          <p:cNvSpPr/>
          <p:nvPr/>
        </p:nvSpPr>
        <p:spPr>
          <a:xfrm>
            <a:off x="1769745" y="1965625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34D0B27-D8DA-67C5-3230-F17DC3983D4D}"/>
              </a:ext>
            </a:extLst>
          </p:cNvPr>
          <p:cNvSpPr/>
          <p:nvPr/>
        </p:nvSpPr>
        <p:spPr>
          <a:xfrm>
            <a:off x="1891665" y="2183410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7A432CE-46FE-8A69-1E45-7C835788BEC0}"/>
              </a:ext>
            </a:extLst>
          </p:cNvPr>
          <p:cNvSpPr/>
          <p:nvPr/>
        </p:nvSpPr>
        <p:spPr>
          <a:xfrm>
            <a:off x="2129790" y="2253896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378F8AA-08EB-AF2A-8D76-481DC58E7795}"/>
              </a:ext>
            </a:extLst>
          </p:cNvPr>
          <p:cNvSpPr/>
          <p:nvPr/>
        </p:nvSpPr>
        <p:spPr>
          <a:xfrm>
            <a:off x="2548890" y="2119574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DE219E6-2D52-F0BF-0F7D-9D93FA41E95A}"/>
              </a:ext>
            </a:extLst>
          </p:cNvPr>
          <p:cNvSpPr/>
          <p:nvPr/>
        </p:nvSpPr>
        <p:spPr>
          <a:xfrm>
            <a:off x="1583690" y="1751610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349FD82-6EFF-DF07-EA34-527F9004CEBB}"/>
              </a:ext>
            </a:extLst>
          </p:cNvPr>
          <p:cNvSpPr/>
          <p:nvPr/>
        </p:nvSpPr>
        <p:spPr>
          <a:xfrm>
            <a:off x="2678088" y="1856367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731DBE5-6FB2-347A-D675-3304A39B8A4A}"/>
              </a:ext>
            </a:extLst>
          </p:cNvPr>
          <p:cNvSpPr/>
          <p:nvPr/>
        </p:nvSpPr>
        <p:spPr>
          <a:xfrm>
            <a:off x="2813343" y="1650982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F3AAD48-7704-7E6F-86B4-F5743856C841}"/>
              </a:ext>
            </a:extLst>
          </p:cNvPr>
          <p:cNvSpPr/>
          <p:nvPr/>
        </p:nvSpPr>
        <p:spPr>
          <a:xfrm>
            <a:off x="3094990" y="1580496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9BD3721-07D7-3809-8DB8-34DA9BD07C6A}"/>
              </a:ext>
            </a:extLst>
          </p:cNvPr>
          <p:cNvSpPr/>
          <p:nvPr/>
        </p:nvSpPr>
        <p:spPr>
          <a:xfrm>
            <a:off x="3335566" y="1785509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82B0DA5-AE2D-61F5-40DD-767348C96636}"/>
              </a:ext>
            </a:extLst>
          </p:cNvPr>
          <p:cNvSpPr/>
          <p:nvPr/>
        </p:nvSpPr>
        <p:spPr>
          <a:xfrm>
            <a:off x="3577590" y="2064609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CF755EE-135D-BBFD-7C6E-DC43688081E3}"/>
              </a:ext>
            </a:extLst>
          </p:cNvPr>
          <p:cNvSpPr/>
          <p:nvPr/>
        </p:nvSpPr>
        <p:spPr>
          <a:xfrm>
            <a:off x="3837940" y="2289139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EA66827-4BBD-7483-5F5E-9FF671CE4E55}"/>
              </a:ext>
            </a:extLst>
          </p:cNvPr>
          <p:cNvSpPr/>
          <p:nvPr/>
        </p:nvSpPr>
        <p:spPr>
          <a:xfrm>
            <a:off x="4102637" y="2178237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AE246F8-C945-3F36-B91B-E6530A3E0F17}"/>
              </a:ext>
            </a:extLst>
          </p:cNvPr>
          <p:cNvSpPr/>
          <p:nvPr/>
        </p:nvSpPr>
        <p:spPr>
          <a:xfrm>
            <a:off x="2384425" y="2324382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7A6A8F0-C2CF-5600-4A32-045B4E0E5F76}"/>
              </a:ext>
            </a:extLst>
          </p:cNvPr>
          <p:cNvSpPr/>
          <p:nvPr/>
        </p:nvSpPr>
        <p:spPr>
          <a:xfrm>
            <a:off x="4312187" y="1994123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00750D2-2D87-7E92-9287-EA6D691D3B92}"/>
              </a:ext>
            </a:extLst>
          </p:cNvPr>
          <p:cNvSpPr/>
          <p:nvPr/>
        </p:nvSpPr>
        <p:spPr>
          <a:xfrm>
            <a:off x="1187641" y="1785509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79993C1-6C34-440F-7E28-7442DC345263}"/>
              </a:ext>
            </a:extLst>
          </p:cNvPr>
          <p:cNvSpPr/>
          <p:nvPr/>
        </p:nvSpPr>
        <p:spPr>
          <a:xfrm>
            <a:off x="4460647" y="1731498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35632804-A8E1-69E3-663E-9CBBB8B7AA2A}"/>
              </a:ext>
            </a:extLst>
          </p:cNvPr>
          <p:cNvCxnSpPr>
            <a:stCxn id="16" idx="6"/>
            <a:endCxn id="16" idx="5"/>
          </p:cNvCxnSpPr>
          <p:nvPr/>
        </p:nvCxnSpPr>
        <p:spPr>
          <a:xfrm flipH="1">
            <a:off x="3895393" y="2324382"/>
            <a:ext cx="9857" cy="24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>
            <a:extLst>
              <a:ext uri="{FF2B5EF4-FFF2-40B4-BE49-F238E27FC236}">
                <a16:creationId xmlns:a16="http://schemas.microsoft.com/office/drawing/2014/main" id="{006F5E57-4CEC-0BC6-4A32-2983CE9BD312}"/>
              </a:ext>
            </a:extLst>
          </p:cNvPr>
          <p:cNvSpPr/>
          <p:nvPr/>
        </p:nvSpPr>
        <p:spPr>
          <a:xfrm>
            <a:off x="1442085" y="2934210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76F5BA15-1990-5E91-6130-FE42184C456D}"/>
              </a:ext>
            </a:extLst>
          </p:cNvPr>
          <p:cNvSpPr/>
          <p:nvPr/>
        </p:nvSpPr>
        <p:spPr>
          <a:xfrm>
            <a:off x="1786890" y="3319339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32ABAD82-00DE-F12D-2924-019AE75ED7E5}"/>
              </a:ext>
            </a:extLst>
          </p:cNvPr>
          <p:cNvSpPr/>
          <p:nvPr/>
        </p:nvSpPr>
        <p:spPr>
          <a:xfrm>
            <a:off x="1908810" y="3537124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A35CB176-0382-BFB9-B11E-795C2E7001C5}"/>
              </a:ext>
            </a:extLst>
          </p:cNvPr>
          <p:cNvSpPr/>
          <p:nvPr/>
        </p:nvSpPr>
        <p:spPr>
          <a:xfrm>
            <a:off x="2146935" y="3607610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0B9D0A50-0A5B-7CF2-D04B-3309D34BD967}"/>
              </a:ext>
            </a:extLst>
          </p:cNvPr>
          <p:cNvSpPr/>
          <p:nvPr/>
        </p:nvSpPr>
        <p:spPr>
          <a:xfrm>
            <a:off x="2566035" y="3473288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CFFFD2C7-EB04-3B9A-1FBF-3822424828FD}"/>
              </a:ext>
            </a:extLst>
          </p:cNvPr>
          <p:cNvSpPr/>
          <p:nvPr/>
        </p:nvSpPr>
        <p:spPr>
          <a:xfrm>
            <a:off x="1600835" y="3105324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24A3EB85-FF5D-DE7D-9E71-17D3DDC8E786}"/>
              </a:ext>
            </a:extLst>
          </p:cNvPr>
          <p:cNvSpPr/>
          <p:nvPr/>
        </p:nvSpPr>
        <p:spPr>
          <a:xfrm>
            <a:off x="2695233" y="3210081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DBB3C57F-338D-F776-7C2B-E7498D5DAE92}"/>
              </a:ext>
            </a:extLst>
          </p:cNvPr>
          <p:cNvSpPr/>
          <p:nvPr/>
        </p:nvSpPr>
        <p:spPr>
          <a:xfrm>
            <a:off x="2830488" y="3004696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F275F91F-03E9-98B5-73D8-4D6817AAACBE}"/>
              </a:ext>
            </a:extLst>
          </p:cNvPr>
          <p:cNvSpPr/>
          <p:nvPr/>
        </p:nvSpPr>
        <p:spPr>
          <a:xfrm>
            <a:off x="3112135" y="2934210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17BE5ACB-7912-C08D-1F31-DBD9EB70DB20}"/>
              </a:ext>
            </a:extLst>
          </p:cNvPr>
          <p:cNvSpPr/>
          <p:nvPr/>
        </p:nvSpPr>
        <p:spPr>
          <a:xfrm>
            <a:off x="3352711" y="3139223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781D634C-88FF-5699-799A-3718E4328518}"/>
              </a:ext>
            </a:extLst>
          </p:cNvPr>
          <p:cNvSpPr/>
          <p:nvPr/>
        </p:nvSpPr>
        <p:spPr>
          <a:xfrm>
            <a:off x="3594735" y="3418323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DF2906E1-DBAD-ACAF-9049-C5B13EDBDC05}"/>
              </a:ext>
            </a:extLst>
          </p:cNvPr>
          <p:cNvSpPr/>
          <p:nvPr/>
        </p:nvSpPr>
        <p:spPr>
          <a:xfrm>
            <a:off x="3855085" y="3642853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050BF0D1-3206-A7A4-B96A-F9D69EDCE359}"/>
              </a:ext>
            </a:extLst>
          </p:cNvPr>
          <p:cNvSpPr/>
          <p:nvPr/>
        </p:nvSpPr>
        <p:spPr>
          <a:xfrm>
            <a:off x="4119782" y="3531951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240F0961-571B-CCAE-A3BB-667F76B18896}"/>
              </a:ext>
            </a:extLst>
          </p:cNvPr>
          <p:cNvSpPr/>
          <p:nvPr/>
        </p:nvSpPr>
        <p:spPr>
          <a:xfrm>
            <a:off x="2401570" y="3678096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35892499-658A-7F66-B7EF-0408357D7CEB}"/>
              </a:ext>
            </a:extLst>
          </p:cNvPr>
          <p:cNvSpPr/>
          <p:nvPr/>
        </p:nvSpPr>
        <p:spPr>
          <a:xfrm>
            <a:off x="4329332" y="3347837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D6FD81AF-41FE-AE5B-68F6-8F9B414E24AC}"/>
              </a:ext>
            </a:extLst>
          </p:cNvPr>
          <p:cNvSpPr/>
          <p:nvPr/>
        </p:nvSpPr>
        <p:spPr>
          <a:xfrm>
            <a:off x="1204786" y="3139223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7F4F544A-AEEA-2364-62A4-8987725EAECF}"/>
              </a:ext>
            </a:extLst>
          </p:cNvPr>
          <p:cNvSpPr/>
          <p:nvPr/>
        </p:nvSpPr>
        <p:spPr>
          <a:xfrm>
            <a:off x="4477792" y="3085212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3ABADC76-CCDD-189B-8A0B-6BBFE056BAC2}"/>
              </a:ext>
            </a:extLst>
          </p:cNvPr>
          <p:cNvCxnSpPr>
            <a:stCxn id="82" idx="7"/>
            <a:endCxn id="67" idx="2"/>
          </p:cNvCxnSpPr>
          <p:nvPr/>
        </p:nvCxnSpPr>
        <p:spPr>
          <a:xfrm flipV="1">
            <a:off x="1262239" y="2969453"/>
            <a:ext cx="179846" cy="180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614E782D-AB27-0B47-E50A-9F7A51DEF58B}"/>
              </a:ext>
            </a:extLst>
          </p:cNvPr>
          <p:cNvCxnSpPr>
            <a:stCxn id="67" idx="4"/>
            <a:endCxn id="72" idx="5"/>
          </p:cNvCxnSpPr>
          <p:nvPr/>
        </p:nvCxnSpPr>
        <p:spPr>
          <a:xfrm>
            <a:off x="1475740" y="3004696"/>
            <a:ext cx="182548" cy="160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2EEF10A2-915D-614F-7A4B-A38FFE78EF23}"/>
              </a:ext>
            </a:extLst>
          </p:cNvPr>
          <p:cNvCxnSpPr>
            <a:stCxn id="72" idx="5"/>
            <a:endCxn id="68" idx="0"/>
          </p:cNvCxnSpPr>
          <p:nvPr/>
        </p:nvCxnSpPr>
        <p:spPr>
          <a:xfrm>
            <a:off x="1658288" y="3165488"/>
            <a:ext cx="138459" cy="164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F8A7C9D-786F-5AC1-3B54-A58B4F37B89A}"/>
              </a:ext>
            </a:extLst>
          </p:cNvPr>
          <p:cNvCxnSpPr>
            <a:cxnSpLocks/>
          </p:cNvCxnSpPr>
          <p:nvPr/>
        </p:nvCxnSpPr>
        <p:spPr>
          <a:xfrm>
            <a:off x="1838430" y="3382017"/>
            <a:ext cx="88265" cy="182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2E48A440-0C32-48FF-E3BD-CADB586B4FE1}"/>
              </a:ext>
            </a:extLst>
          </p:cNvPr>
          <p:cNvCxnSpPr>
            <a:stCxn id="69" idx="6"/>
            <a:endCxn id="70" idx="3"/>
          </p:cNvCxnSpPr>
          <p:nvPr/>
        </p:nvCxnSpPr>
        <p:spPr>
          <a:xfrm>
            <a:off x="1976120" y="3572367"/>
            <a:ext cx="170815" cy="70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25AAC101-A441-4C10-6790-A275AE2274AD}"/>
              </a:ext>
            </a:extLst>
          </p:cNvPr>
          <p:cNvCxnSpPr>
            <a:stCxn id="70" idx="2"/>
            <a:endCxn id="80" idx="3"/>
          </p:cNvCxnSpPr>
          <p:nvPr/>
        </p:nvCxnSpPr>
        <p:spPr>
          <a:xfrm>
            <a:off x="2146935" y="3642853"/>
            <a:ext cx="321945" cy="70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23FB1FC6-CCEA-B981-EA31-9BFA727B56F7}"/>
              </a:ext>
            </a:extLst>
          </p:cNvPr>
          <p:cNvCxnSpPr>
            <a:stCxn id="80" idx="7"/>
            <a:endCxn id="71" idx="3"/>
          </p:cNvCxnSpPr>
          <p:nvPr/>
        </p:nvCxnSpPr>
        <p:spPr>
          <a:xfrm flipV="1">
            <a:off x="2459023" y="3533452"/>
            <a:ext cx="116869" cy="1549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48CE0448-55AB-3A29-D03E-26D17564D6F4}"/>
              </a:ext>
            </a:extLst>
          </p:cNvPr>
          <p:cNvCxnSpPr>
            <a:cxnSpLocks/>
            <a:stCxn id="71" idx="0"/>
            <a:endCxn id="73" idx="3"/>
          </p:cNvCxnSpPr>
          <p:nvPr/>
        </p:nvCxnSpPr>
        <p:spPr>
          <a:xfrm flipV="1">
            <a:off x="2599690" y="3270245"/>
            <a:ext cx="105400" cy="203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0E7DA6DA-DC01-5568-78C0-5896E95A9C18}"/>
              </a:ext>
            </a:extLst>
          </p:cNvPr>
          <p:cNvCxnSpPr>
            <a:cxnSpLocks/>
            <a:stCxn id="74" idx="3"/>
            <a:endCxn id="73" idx="7"/>
          </p:cNvCxnSpPr>
          <p:nvPr/>
        </p:nvCxnSpPr>
        <p:spPr>
          <a:xfrm flipH="1">
            <a:off x="2752686" y="3064860"/>
            <a:ext cx="87659" cy="155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BEAB9C38-8654-02DA-EB4E-2C7CDE1B814F}"/>
              </a:ext>
            </a:extLst>
          </p:cNvPr>
          <p:cNvCxnSpPr>
            <a:stCxn id="74" idx="2"/>
            <a:endCxn id="75" idx="2"/>
          </p:cNvCxnSpPr>
          <p:nvPr/>
        </p:nvCxnSpPr>
        <p:spPr>
          <a:xfrm flipV="1">
            <a:off x="2830488" y="2969453"/>
            <a:ext cx="281647" cy="70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27D88C90-F0F2-C68A-415D-5AC97CC3B99D}"/>
              </a:ext>
            </a:extLst>
          </p:cNvPr>
          <p:cNvCxnSpPr>
            <a:stCxn id="75" idx="6"/>
            <a:endCxn id="76" idx="1"/>
          </p:cNvCxnSpPr>
          <p:nvPr/>
        </p:nvCxnSpPr>
        <p:spPr>
          <a:xfrm>
            <a:off x="3179445" y="2969453"/>
            <a:ext cx="183123" cy="180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A568EC43-F90B-2902-D17C-F309B9617CD4}"/>
              </a:ext>
            </a:extLst>
          </p:cNvPr>
          <p:cNvCxnSpPr>
            <a:cxnSpLocks/>
            <a:stCxn id="76" idx="5"/>
            <a:endCxn id="77" idx="1"/>
          </p:cNvCxnSpPr>
          <p:nvPr/>
        </p:nvCxnSpPr>
        <p:spPr>
          <a:xfrm>
            <a:off x="3410164" y="3199387"/>
            <a:ext cx="194428" cy="2292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3807BEB0-7339-16DE-BBC3-2977FEAF00AC}"/>
              </a:ext>
            </a:extLst>
          </p:cNvPr>
          <p:cNvCxnSpPr>
            <a:cxnSpLocks/>
            <a:stCxn id="77" idx="5"/>
            <a:endCxn id="78" idx="6"/>
          </p:cNvCxnSpPr>
          <p:nvPr/>
        </p:nvCxnSpPr>
        <p:spPr>
          <a:xfrm>
            <a:off x="3652188" y="3478487"/>
            <a:ext cx="270207" cy="199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7EAB04E4-7B5A-0304-E01A-ADD7E2276A8A}"/>
              </a:ext>
            </a:extLst>
          </p:cNvPr>
          <p:cNvCxnSpPr>
            <a:stCxn id="78" idx="6"/>
            <a:endCxn id="78" idx="5"/>
          </p:cNvCxnSpPr>
          <p:nvPr/>
        </p:nvCxnSpPr>
        <p:spPr>
          <a:xfrm flipH="1">
            <a:off x="3912538" y="3678096"/>
            <a:ext cx="9857" cy="24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E1AD6B74-60C8-E8FB-E8B1-E1D1DB54E05B}"/>
              </a:ext>
            </a:extLst>
          </p:cNvPr>
          <p:cNvCxnSpPr>
            <a:cxnSpLocks/>
            <a:stCxn id="78" idx="6"/>
            <a:endCxn id="79" idx="7"/>
          </p:cNvCxnSpPr>
          <p:nvPr/>
        </p:nvCxnSpPr>
        <p:spPr>
          <a:xfrm flipV="1">
            <a:off x="3922395" y="3542273"/>
            <a:ext cx="254840" cy="135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9563A19E-64A5-CC8A-1374-F7D9A92C02B9}"/>
              </a:ext>
            </a:extLst>
          </p:cNvPr>
          <p:cNvCxnSpPr>
            <a:stCxn id="79" idx="7"/>
            <a:endCxn id="81" idx="2"/>
          </p:cNvCxnSpPr>
          <p:nvPr/>
        </p:nvCxnSpPr>
        <p:spPr>
          <a:xfrm flipV="1">
            <a:off x="4177235" y="3408001"/>
            <a:ext cx="161954" cy="134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CC963BDD-B102-4331-9EF3-DD9867B29EEA}"/>
              </a:ext>
            </a:extLst>
          </p:cNvPr>
          <p:cNvCxnSpPr>
            <a:stCxn id="81" idx="4"/>
            <a:endCxn id="83" idx="3"/>
          </p:cNvCxnSpPr>
          <p:nvPr/>
        </p:nvCxnSpPr>
        <p:spPr>
          <a:xfrm flipV="1">
            <a:off x="4362987" y="3145376"/>
            <a:ext cx="124662" cy="272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椭圆 100">
            <a:extLst>
              <a:ext uri="{FF2B5EF4-FFF2-40B4-BE49-F238E27FC236}">
                <a16:creationId xmlns:a16="http://schemas.microsoft.com/office/drawing/2014/main" id="{5F4EE8A8-BB08-1AD3-4E7E-F02C77B75D8D}"/>
              </a:ext>
            </a:extLst>
          </p:cNvPr>
          <p:cNvSpPr/>
          <p:nvPr/>
        </p:nvSpPr>
        <p:spPr>
          <a:xfrm>
            <a:off x="1357630" y="4989286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30CEF64F-3563-1B8C-BC18-11020B7EC8BE}"/>
              </a:ext>
            </a:extLst>
          </p:cNvPr>
          <p:cNvSpPr/>
          <p:nvPr/>
        </p:nvSpPr>
        <p:spPr>
          <a:xfrm>
            <a:off x="1702435" y="5374415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8E52FED5-E19F-F3DA-17A1-66F0975ECCFD}"/>
              </a:ext>
            </a:extLst>
          </p:cNvPr>
          <p:cNvSpPr/>
          <p:nvPr/>
        </p:nvSpPr>
        <p:spPr>
          <a:xfrm>
            <a:off x="1824355" y="5592200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A24CEDD5-5701-0162-5762-1892F079C3BE}"/>
              </a:ext>
            </a:extLst>
          </p:cNvPr>
          <p:cNvSpPr/>
          <p:nvPr/>
        </p:nvSpPr>
        <p:spPr>
          <a:xfrm>
            <a:off x="2062480" y="5662686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D1A09D20-E835-8836-6D64-C245618BF883}"/>
              </a:ext>
            </a:extLst>
          </p:cNvPr>
          <p:cNvSpPr/>
          <p:nvPr/>
        </p:nvSpPr>
        <p:spPr>
          <a:xfrm>
            <a:off x="2481580" y="5528364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EE36F9A1-48E0-4609-5FFE-559B259B432E}"/>
              </a:ext>
            </a:extLst>
          </p:cNvPr>
          <p:cNvSpPr/>
          <p:nvPr/>
        </p:nvSpPr>
        <p:spPr>
          <a:xfrm>
            <a:off x="1516380" y="5160400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AA354A02-C1CA-354E-823A-19C483E7402A}"/>
              </a:ext>
            </a:extLst>
          </p:cNvPr>
          <p:cNvSpPr/>
          <p:nvPr/>
        </p:nvSpPr>
        <p:spPr>
          <a:xfrm>
            <a:off x="2610778" y="5265157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CC6F4088-400F-E33C-449C-76B1D77C7A6B}"/>
              </a:ext>
            </a:extLst>
          </p:cNvPr>
          <p:cNvSpPr/>
          <p:nvPr/>
        </p:nvSpPr>
        <p:spPr>
          <a:xfrm>
            <a:off x="2746033" y="5059772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AEC16140-3F68-5D2D-3F54-ACAB9E6F64B8}"/>
              </a:ext>
            </a:extLst>
          </p:cNvPr>
          <p:cNvSpPr/>
          <p:nvPr/>
        </p:nvSpPr>
        <p:spPr>
          <a:xfrm>
            <a:off x="3027680" y="4989286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9C57D404-2E7F-9CB4-0AFE-C34C1C5FACC9}"/>
              </a:ext>
            </a:extLst>
          </p:cNvPr>
          <p:cNvSpPr/>
          <p:nvPr/>
        </p:nvSpPr>
        <p:spPr>
          <a:xfrm>
            <a:off x="3268256" y="5194299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4AE8FC44-C98F-C45E-224F-DBA995F83403}"/>
              </a:ext>
            </a:extLst>
          </p:cNvPr>
          <p:cNvSpPr/>
          <p:nvPr/>
        </p:nvSpPr>
        <p:spPr>
          <a:xfrm>
            <a:off x="3510280" y="5473399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82924159-BC2D-2D1B-3502-B91DCFC9ED3F}"/>
              </a:ext>
            </a:extLst>
          </p:cNvPr>
          <p:cNvSpPr/>
          <p:nvPr/>
        </p:nvSpPr>
        <p:spPr>
          <a:xfrm>
            <a:off x="3770630" y="5697929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A6673FC5-D71C-71BC-C70A-A3278068D5FD}"/>
              </a:ext>
            </a:extLst>
          </p:cNvPr>
          <p:cNvSpPr/>
          <p:nvPr/>
        </p:nvSpPr>
        <p:spPr>
          <a:xfrm>
            <a:off x="4035327" y="5587027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365003F0-C18D-6951-0FF0-5FABA828442D}"/>
              </a:ext>
            </a:extLst>
          </p:cNvPr>
          <p:cNvSpPr/>
          <p:nvPr/>
        </p:nvSpPr>
        <p:spPr>
          <a:xfrm>
            <a:off x="2317115" y="5733172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A94E0D91-70D0-AD30-4DC3-2A096C9FD4F4}"/>
              </a:ext>
            </a:extLst>
          </p:cNvPr>
          <p:cNvSpPr/>
          <p:nvPr/>
        </p:nvSpPr>
        <p:spPr>
          <a:xfrm>
            <a:off x="4244877" y="5402913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268A44B5-3512-A8F6-BF2A-F9D9F7DD1D71}"/>
              </a:ext>
            </a:extLst>
          </p:cNvPr>
          <p:cNvSpPr/>
          <p:nvPr/>
        </p:nvSpPr>
        <p:spPr>
          <a:xfrm>
            <a:off x="1120331" y="5194299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15AD7294-93AF-6A0F-EF54-C04493F18255}"/>
              </a:ext>
            </a:extLst>
          </p:cNvPr>
          <p:cNvSpPr/>
          <p:nvPr/>
        </p:nvSpPr>
        <p:spPr>
          <a:xfrm>
            <a:off x="4393337" y="5140288"/>
            <a:ext cx="67310" cy="70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5D833A1F-DBAD-20D9-0445-41DA6F5DA307}"/>
              </a:ext>
            </a:extLst>
          </p:cNvPr>
          <p:cNvCxnSpPr>
            <a:stCxn id="112" idx="6"/>
            <a:endCxn id="112" idx="5"/>
          </p:cNvCxnSpPr>
          <p:nvPr/>
        </p:nvCxnSpPr>
        <p:spPr>
          <a:xfrm flipH="1">
            <a:off x="3828083" y="5733172"/>
            <a:ext cx="9857" cy="24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任意多边形: 形状 119">
            <a:extLst>
              <a:ext uri="{FF2B5EF4-FFF2-40B4-BE49-F238E27FC236}">
                <a16:creationId xmlns:a16="http://schemas.microsoft.com/office/drawing/2014/main" id="{B9BEA605-4E25-485B-41F6-B84577D1730B}"/>
              </a:ext>
            </a:extLst>
          </p:cNvPr>
          <p:cNvSpPr/>
          <p:nvPr/>
        </p:nvSpPr>
        <p:spPr>
          <a:xfrm>
            <a:off x="4425315" y="4744282"/>
            <a:ext cx="426720" cy="402580"/>
          </a:xfrm>
          <a:custGeom>
            <a:avLst/>
            <a:gdLst>
              <a:gd name="connsiteX0" fmla="*/ 0 w 426720"/>
              <a:gd name="connsiteY0" fmla="*/ 402580 h 402580"/>
              <a:gd name="connsiteX1" fmla="*/ 205740 w 426720"/>
              <a:gd name="connsiteY1" fmla="*/ 29200 h 402580"/>
              <a:gd name="connsiteX2" fmla="*/ 426720 w 426720"/>
              <a:gd name="connsiteY2" fmla="*/ 52060 h 40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720" h="402580">
                <a:moveTo>
                  <a:pt x="0" y="402580"/>
                </a:moveTo>
                <a:cubicBezTo>
                  <a:pt x="67310" y="245100"/>
                  <a:pt x="134620" y="87620"/>
                  <a:pt x="205740" y="29200"/>
                </a:cubicBezTo>
                <a:cubicBezTo>
                  <a:pt x="276860" y="-29220"/>
                  <a:pt x="351790" y="11420"/>
                  <a:pt x="426720" y="5206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任意多边形: 形状 121">
            <a:extLst>
              <a:ext uri="{FF2B5EF4-FFF2-40B4-BE49-F238E27FC236}">
                <a16:creationId xmlns:a16="http://schemas.microsoft.com/office/drawing/2014/main" id="{E303113A-60BD-E835-5DE0-D49C4170EA03}"/>
              </a:ext>
            </a:extLst>
          </p:cNvPr>
          <p:cNvSpPr/>
          <p:nvPr/>
        </p:nvSpPr>
        <p:spPr>
          <a:xfrm>
            <a:off x="4440555" y="4979160"/>
            <a:ext cx="701040" cy="693482"/>
          </a:xfrm>
          <a:custGeom>
            <a:avLst/>
            <a:gdLst>
              <a:gd name="connsiteX0" fmla="*/ 0 w 701040"/>
              <a:gd name="connsiteY0" fmla="*/ 221042 h 693482"/>
              <a:gd name="connsiteX1" fmla="*/ 281940 w 701040"/>
              <a:gd name="connsiteY1" fmla="*/ 22922 h 693482"/>
              <a:gd name="connsiteX2" fmla="*/ 701040 w 701040"/>
              <a:gd name="connsiteY2" fmla="*/ 693482 h 69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1040" h="693482">
                <a:moveTo>
                  <a:pt x="0" y="221042"/>
                </a:moveTo>
                <a:cubicBezTo>
                  <a:pt x="82550" y="82612"/>
                  <a:pt x="165100" y="-55818"/>
                  <a:pt x="281940" y="22922"/>
                </a:cubicBezTo>
                <a:cubicBezTo>
                  <a:pt x="398780" y="101662"/>
                  <a:pt x="549910" y="397572"/>
                  <a:pt x="701040" y="693482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任意多边形: 形状 122">
            <a:extLst>
              <a:ext uri="{FF2B5EF4-FFF2-40B4-BE49-F238E27FC236}">
                <a16:creationId xmlns:a16="http://schemas.microsoft.com/office/drawing/2014/main" id="{7BC8A683-3C5B-B630-4C8C-EFF813938512}"/>
              </a:ext>
            </a:extLst>
          </p:cNvPr>
          <p:cNvSpPr/>
          <p:nvPr/>
        </p:nvSpPr>
        <p:spPr>
          <a:xfrm>
            <a:off x="4440555" y="5200202"/>
            <a:ext cx="281940" cy="548640"/>
          </a:xfrm>
          <a:custGeom>
            <a:avLst/>
            <a:gdLst>
              <a:gd name="connsiteX0" fmla="*/ 0 w 281940"/>
              <a:gd name="connsiteY0" fmla="*/ 0 h 548640"/>
              <a:gd name="connsiteX1" fmla="*/ 175260 w 281940"/>
              <a:gd name="connsiteY1" fmla="*/ 53340 h 548640"/>
              <a:gd name="connsiteX2" fmla="*/ 281940 w 281940"/>
              <a:gd name="connsiteY2" fmla="*/ 54864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940" h="548640">
                <a:moveTo>
                  <a:pt x="0" y="0"/>
                </a:moveTo>
                <a:lnTo>
                  <a:pt x="175260" y="53340"/>
                </a:lnTo>
                <a:cubicBezTo>
                  <a:pt x="222250" y="144780"/>
                  <a:pt x="252095" y="346710"/>
                  <a:pt x="281940" y="54864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A6477C04-BB7F-F766-1893-813CD0148B63}"/>
              </a:ext>
            </a:extLst>
          </p:cNvPr>
          <p:cNvSpPr txBox="1"/>
          <p:nvPr/>
        </p:nvSpPr>
        <p:spPr>
          <a:xfrm>
            <a:off x="67024" y="1179931"/>
            <a:ext cx="2817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Detected HR Peaks</a:t>
            </a: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941EA3F1-0CE8-FBBB-C39C-B78322C90F21}"/>
              </a:ext>
            </a:extLst>
          </p:cNvPr>
          <p:cNvSpPr txBox="1"/>
          <p:nvPr/>
        </p:nvSpPr>
        <p:spPr>
          <a:xfrm>
            <a:off x="50033" y="2588468"/>
            <a:ext cx="2817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Linear Interpolation</a:t>
            </a:r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C1680D58-3E02-E44C-ABBD-DFF8013BA829}"/>
              </a:ext>
            </a:extLst>
          </p:cNvPr>
          <p:cNvSpPr/>
          <p:nvPr/>
        </p:nvSpPr>
        <p:spPr>
          <a:xfrm>
            <a:off x="4663442" y="4690942"/>
            <a:ext cx="67310" cy="704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28835DAA-0A09-5850-CC80-6A4461A48765}"/>
              </a:ext>
            </a:extLst>
          </p:cNvPr>
          <p:cNvSpPr/>
          <p:nvPr/>
        </p:nvSpPr>
        <p:spPr>
          <a:xfrm>
            <a:off x="4657726" y="4956205"/>
            <a:ext cx="67310" cy="704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DCCCCF58-D34C-DFEC-3171-63BC7EFE743F}"/>
              </a:ext>
            </a:extLst>
          </p:cNvPr>
          <p:cNvSpPr/>
          <p:nvPr/>
        </p:nvSpPr>
        <p:spPr>
          <a:xfrm>
            <a:off x="4657726" y="5487016"/>
            <a:ext cx="67310" cy="704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FEFE5ACF-42AD-6982-51E5-A0E3A8FE3D5C}"/>
              </a:ext>
            </a:extLst>
          </p:cNvPr>
          <p:cNvCxnSpPr>
            <a:cxnSpLocks/>
          </p:cNvCxnSpPr>
          <p:nvPr/>
        </p:nvCxnSpPr>
        <p:spPr>
          <a:xfrm flipV="1">
            <a:off x="4152683" y="4510739"/>
            <a:ext cx="437857" cy="64774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DAB5F1D1-6ED6-E140-312C-D577D15ED524}"/>
              </a:ext>
            </a:extLst>
          </p:cNvPr>
          <p:cNvCxnSpPr>
            <a:cxnSpLocks/>
          </p:cNvCxnSpPr>
          <p:nvPr/>
        </p:nvCxnSpPr>
        <p:spPr>
          <a:xfrm flipH="1">
            <a:off x="759574" y="4935220"/>
            <a:ext cx="446380" cy="43919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文本框 134">
            <a:extLst>
              <a:ext uri="{FF2B5EF4-FFF2-40B4-BE49-F238E27FC236}">
                <a16:creationId xmlns:a16="http://schemas.microsoft.com/office/drawing/2014/main" id="{B82473DA-CAAD-6558-94FA-8355D5E1F0A1}"/>
              </a:ext>
            </a:extLst>
          </p:cNvPr>
          <p:cNvSpPr txBox="1"/>
          <p:nvPr/>
        </p:nvSpPr>
        <p:spPr>
          <a:xfrm>
            <a:off x="29567" y="4438158"/>
            <a:ext cx="2817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E</a:t>
            </a:r>
            <a:r>
              <a:rPr lang="en-US" altLang="zh-CN" dirty="0">
                <a:solidFill>
                  <a:srgbClr val="353535"/>
                </a:solidFill>
                <a:latin typeface="Consolas" panose="020B0609020204030204" pitchFamily="49" charset="0"/>
              </a:rPr>
              <a:t>xtrapolation</a:t>
            </a: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9F54181B-6000-1FB7-7C4D-8A4CFE2467C6}"/>
              </a:ext>
            </a:extLst>
          </p:cNvPr>
          <p:cNvSpPr txBox="1"/>
          <p:nvPr/>
        </p:nvSpPr>
        <p:spPr>
          <a:xfrm>
            <a:off x="8513907" y="654782"/>
            <a:ext cx="2817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Linear Interpolation</a:t>
            </a: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0E190927-BCFC-26FD-D78F-C47A9F1D70D3}"/>
              </a:ext>
            </a:extLst>
          </p:cNvPr>
          <p:cNvSpPr txBox="1"/>
          <p:nvPr/>
        </p:nvSpPr>
        <p:spPr>
          <a:xfrm>
            <a:off x="5886263" y="2470447"/>
            <a:ext cx="18344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pPr algn="ctr"/>
            <a:r>
              <a:rPr lang="en-US" altLang="zh-CN" dirty="0"/>
              <a:t>Linear </a:t>
            </a:r>
          </a:p>
          <a:p>
            <a:r>
              <a:rPr lang="en-US" altLang="zh-CN" dirty="0"/>
              <a:t>Interpolation</a:t>
            </a: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BAA93428-7326-19DD-A094-42A4016A7596}"/>
              </a:ext>
            </a:extLst>
          </p:cNvPr>
          <p:cNvSpPr txBox="1"/>
          <p:nvPr/>
        </p:nvSpPr>
        <p:spPr>
          <a:xfrm>
            <a:off x="5895981" y="3342400"/>
            <a:ext cx="18064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Zero Padding</a:t>
            </a: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34AA31AB-9EB7-6503-F559-4E1DCB1A2BE3}"/>
              </a:ext>
            </a:extLst>
          </p:cNvPr>
          <p:cNvSpPr txBox="1"/>
          <p:nvPr/>
        </p:nvSpPr>
        <p:spPr>
          <a:xfrm>
            <a:off x="5884328" y="3947462"/>
            <a:ext cx="182773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/>
              <a:t>Peaks Detection</a:t>
            </a:r>
            <a:endParaRPr lang="en-US" altLang="zh-CN" dirty="0"/>
          </a:p>
        </p:txBody>
      </p: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656CC3CA-1C95-C8CA-A420-11967E68D9B2}"/>
              </a:ext>
            </a:extLst>
          </p:cNvPr>
          <p:cNvCxnSpPr>
            <a:cxnSpLocks/>
          </p:cNvCxnSpPr>
          <p:nvPr/>
        </p:nvCxnSpPr>
        <p:spPr>
          <a:xfrm>
            <a:off x="5492644" y="955859"/>
            <a:ext cx="0" cy="588629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D32FDD83-7B3F-336D-9A90-FA1588B6174E}"/>
              </a:ext>
            </a:extLst>
          </p:cNvPr>
          <p:cNvSpPr txBox="1"/>
          <p:nvPr/>
        </p:nvSpPr>
        <p:spPr>
          <a:xfrm>
            <a:off x="5895981" y="4831561"/>
            <a:ext cx="18087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/>
              <a:t>RR Peaks</a:t>
            </a:r>
            <a:endParaRPr lang="en-US" altLang="zh-CN" dirty="0"/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C653A04F-1A96-CC61-C7C6-F1A36CE00382}"/>
              </a:ext>
            </a:extLst>
          </p:cNvPr>
          <p:cNvSpPr txBox="1"/>
          <p:nvPr/>
        </p:nvSpPr>
        <p:spPr>
          <a:xfrm>
            <a:off x="982426" y="5850930"/>
            <a:ext cx="4388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Predict values beyond the range of known data points</a:t>
            </a:r>
            <a:endParaRPr lang="zh-CN" altLang="en-US" dirty="0"/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30248318-3FC0-8491-B651-708B77814B22}"/>
              </a:ext>
            </a:extLst>
          </p:cNvPr>
          <p:cNvSpPr txBox="1"/>
          <p:nvPr/>
        </p:nvSpPr>
        <p:spPr>
          <a:xfrm>
            <a:off x="861076" y="3676380"/>
            <a:ext cx="4631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Predict values between two known data points</a:t>
            </a:r>
            <a:endParaRPr lang="zh-CN" altLang="en-US" dirty="0"/>
          </a:p>
        </p:txBody>
      </p:sp>
      <p:cxnSp>
        <p:nvCxnSpPr>
          <p:cNvPr id="147" name="直接箭头连接符 146">
            <a:extLst>
              <a:ext uri="{FF2B5EF4-FFF2-40B4-BE49-F238E27FC236}">
                <a16:creationId xmlns:a16="http://schemas.microsoft.com/office/drawing/2014/main" id="{2FF21F6A-5990-370B-D88A-3184CF3538D3}"/>
              </a:ext>
            </a:extLst>
          </p:cNvPr>
          <p:cNvCxnSpPr>
            <a:stCxn id="137" idx="2"/>
            <a:endCxn id="138" idx="0"/>
          </p:cNvCxnSpPr>
          <p:nvPr/>
        </p:nvCxnSpPr>
        <p:spPr>
          <a:xfrm flipH="1">
            <a:off x="6799196" y="3116778"/>
            <a:ext cx="4316" cy="2256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>
            <a:extLst>
              <a:ext uri="{FF2B5EF4-FFF2-40B4-BE49-F238E27FC236}">
                <a16:creationId xmlns:a16="http://schemas.microsoft.com/office/drawing/2014/main" id="{4A338E68-91D1-4429-3F6C-6CF87CF87019}"/>
              </a:ext>
            </a:extLst>
          </p:cNvPr>
          <p:cNvCxnSpPr>
            <a:stCxn id="138" idx="2"/>
            <a:endCxn id="139" idx="0"/>
          </p:cNvCxnSpPr>
          <p:nvPr/>
        </p:nvCxnSpPr>
        <p:spPr>
          <a:xfrm flipH="1">
            <a:off x="6798197" y="3711732"/>
            <a:ext cx="999" cy="2357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99559C71-9CF3-2B88-CB2D-EED4B5B55EDA}"/>
              </a:ext>
            </a:extLst>
          </p:cNvPr>
          <p:cNvCxnSpPr>
            <a:stCxn id="139" idx="2"/>
            <a:endCxn id="142" idx="0"/>
          </p:cNvCxnSpPr>
          <p:nvPr/>
        </p:nvCxnSpPr>
        <p:spPr>
          <a:xfrm>
            <a:off x="6798197" y="4593793"/>
            <a:ext cx="2140" cy="237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文本框 154">
            <a:extLst>
              <a:ext uri="{FF2B5EF4-FFF2-40B4-BE49-F238E27FC236}">
                <a16:creationId xmlns:a16="http://schemas.microsoft.com/office/drawing/2014/main" id="{4A8419F7-C878-4AC6-B9A5-FDEDF133B274}"/>
              </a:ext>
            </a:extLst>
          </p:cNvPr>
          <p:cNvSpPr txBox="1"/>
          <p:nvPr/>
        </p:nvSpPr>
        <p:spPr>
          <a:xfrm>
            <a:off x="5613994" y="1562451"/>
            <a:ext cx="2355963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My approach for RR Estimation</a:t>
            </a:r>
          </a:p>
        </p:txBody>
      </p: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BA2A36AA-16E9-208D-2AE9-9E04E1CF6161}"/>
              </a:ext>
            </a:extLst>
          </p:cNvPr>
          <p:cNvCxnSpPr/>
          <p:nvPr/>
        </p:nvCxnSpPr>
        <p:spPr>
          <a:xfrm>
            <a:off x="8382000" y="2824489"/>
            <a:ext cx="0" cy="28942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BF79EF35-F2C6-3ED6-EF92-A150B82547C9}"/>
              </a:ext>
            </a:extLst>
          </p:cNvPr>
          <p:cNvCxnSpPr/>
          <p:nvPr/>
        </p:nvCxnSpPr>
        <p:spPr>
          <a:xfrm>
            <a:off x="8548832" y="2827356"/>
            <a:ext cx="0" cy="28942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>
            <a:extLst>
              <a:ext uri="{FF2B5EF4-FFF2-40B4-BE49-F238E27FC236}">
                <a16:creationId xmlns:a16="http://schemas.microsoft.com/office/drawing/2014/main" id="{1C55B25F-BE0E-9C28-CC91-057FAF4A3666}"/>
              </a:ext>
            </a:extLst>
          </p:cNvPr>
          <p:cNvCxnSpPr/>
          <p:nvPr/>
        </p:nvCxnSpPr>
        <p:spPr>
          <a:xfrm>
            <a:off x="11421572" y="2824489"/>
            <a:ext cx="0" cy="28942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>
            <a:extLst>
              <a:ext uri="{FF2B5EF4-FFF2-40B4-BE49-F238E27FC236}">
                <a16:creationId xmlns:a16="http://schemas.microsoft.com/office/drawing/2014/main" id="{FAC32B61-0FAA-4D87-411D-1E5EFE3EDF54}"/>
              </a:ext>
            </a:extLst>
          </p:cNvPr>
          <p:cNvCxnSpPr/>
          <p:nvPr/>
        </p:nvCxnSpPr>
        <p:spPr>
          <a:xfrm>
            <a:off x="11634932" y="2823125"/>
            <a:ext cx="0" cy="28942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F7AD2689-173C-F136-2FC3-F9636FFAF04B}"/>
              </a:ext>
            </a:extLst>
          </p:cNvPr>
          <p:cNvCxnSpPr>
            <a:cxnSpLocks/>
          </p:cNvCxnSpPr>
          <p:nvPr/>
        </p:nvCxnSpPr>
        <p:spPr>
          <a:xfrm>
            <a:off x="8382000" y="2957800"/>
            <a:ext cx="166832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5F4CA556-80AD-C744-58ED-B36B0BFB4A7E}"/>
              </a:ext>
            </a:extLst>
          </p:cNvPr>
          <p:cNvCxnSpPr>
            <a:cxnSpLocks/>
          </p:cNvCxnSpPr>
          <p:nvPr/>
        </p:nvCxnSpPr>
        <p:spPr>
          <a:xfrm>
            <a:off x="11421572" y="2969453"/>
            <a:ext cx="213360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文本框 167">
            <a:extLst>
              <a:ext uri="{FF2B5EF4-FFF2-40B4-BE49-F238E27FC236}">
                <a16:creationId xmlns:a16="http://schemas.microsoft.com/office/drawing/2014/main" id="{3F1D54AD-969D-6AC7-23B2-063F6808A719}"/>
              </a:ext>
            </a:extLst>
          </p:cNvPr>
          <p:cNvSpPr txBox="1"/>
          <p:nvPr/>
        </p:nvSpPr>
        <p:spPr>
          <a:xfrm>
            <a:off x="8560780" y="2834521"/>
            <a:ext cx="61388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6"/>
                </a:solidFill>
                <a:latin typeface="Consolas" panose="020B0609020204030204" pitchFamily="49" charset="0"/>
              </a:rPr>
              <a:t>Zero Padding</a:t>
            </a:r>
          </a:p>
        </p:txBody>
      </p:sp>
    </p:spTree>
    <p:extLst>
      <p:ext uri="{BB962C8B-B14F-4D97-AF65-F5344CB8AC3E}">
        <p14:creationId xmlns:p14="http://schemas.microsoft.com/office/powerpoint/2010/main" val="3712325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1864</TotalTime>
  <Words>2750</Words>
  <Application>Microsoft Office PowerPoint</Application>
  <PresentationFormat>宽屏</PresentationFormat>
  <Paragraphs>421</Paragraphs>
  <Slides>21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-apple-system</vt:lpstr>
      <vt:lpstr>Söhne</vt:lpstr>
      <vt:lpstr>等线</vt:lpstr>
      <vt:lpstr>等线 Light</vt:lpstr>
      <vt:lpstr>Arial</vt:lpstr>
      <vt:lpstr>Cambria Math</vt:lpstr>
      <vt:lpstr>Consolas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老 甲鱼</dc:creator>
  <cp:lastModifiedBy>老 甲鱼</cp:lastModifiedBy>
  <cp:revision>2803</cp:revision>
  <dcterms:created xsi:type="dcterms:W3CDTF">2023-07-30T03:21:28Z</dcterms:created>
  <dcterms:modified xsi:type="dcterms:W3CDTF">2023-08-07T12:29:58Z</dcterms:modified>
</cp:coreProperties>
</file>